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5" r:id="rId2"/>
    <p:sldId id="256" r:id="rId3"/>
    <p:sldId id="258" r:id="rId4"/>
    <p:sldId id="259" r:id="rId5"/>
    <p:sldId id="260" r:id="rId6"/>
    <p:sldId id="261" r:id="rId7"/>
    <p:sldId id="349" r:id="rId8"/>
    <p:sldId id="350" r:id="rId9"/>
    <p:sldId id="351" r:id="rId10"/>
    <p:sldId id="352" r:id="rId11"/>
    <p:sldId id="353" r:id="rId12"/>
    <p:sldId id="354" r:id="rId13"/>
    <p:sldId id="348" r:id="rId14"/>
    <p:sldId id="262" r:id="rId15"/>
    <p:sldId id="263" r:id="rId16"/>
    <p:sldId id="264" r:id="rId17"/>
    <p:sldId id="265" r:id="rId18"/>
    <p:sldId id="266" r:id="rId19"/>
    <p:sldId id="267" r:id="rId20"/>
    <p:sldId id="268" r:id="rId21"/>
    <p:sldId id="269" r:id="rId22"/>
    <p:sldId id="270" r:id="rId23"/>
    <p:sldId id="271" r:id="rId24"/>
    <p:sldId id="357" r:id="rId25"/>
    <p:sldId id="274" r:id="rId26"/>
    <p:sldId id="356" r:id="rId27"/>
    <p:sldId id="272" r:id="rId28"/>
    <p:sldId id="273"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3" r:id="rId46"/>
    <p:sldId id="294" r:id="rId47"/>
    <p:sldId id="297" r:id="rId48"/>
    <p:sldId id="298" r:id="rId49"/>
    <p:sldId id="296" r:id="rId50"/>
    <p:sldId id="317" r:id="rId51"/>
    <p:sldId id="320" r:id="rId52"/>
    <p:sldId id="321" r:id="rId53"/>
    <p:sldId id="322" r:id="rId54"/>
    <p:sldId id="323" r:id="rId55"/>
    <p:sldId id="324" r:id="rId56"/>
    <p:sldId id="325" r:id="rId57"/>
    <p:sldId id="326" r:id="rId58"/>
    <p:sldId id="327" r:id="rId59"/>
    <p:sldId id="328" r:id="rId60"/>
    <p:sldId id="329" r:id="rId61"/>
    <p:sldId id="330" r:id="rId62"/>
    <p:sldId id="331" r:id="rId63"/>
    <p:sldId id="332" r:id="rId64"/>
    <p:sldId id="333" r:id="rId65"/>
    <p:sldId id="334" r:id="rId66"/>
    <p:sldId id="335" r:id="rId67"/>
    <p:sldId id="336" r:id="rId68"/>
    <p:sldId id="337" r:id="rId69"/>
    <p:sldId id="338" r:id="rId70"/>
    <p:sldId id="339" r:id="rId71"/>
    <p:sldId id="340" r:id="rId72"/>
    <p:sldId id="341" r:id="rId73"/>
    <p:sldId id="342" r:id="rId74"/>
    <p:sldId id="343" r:id="rId75"/>
    <p:sldId id="344" r:id="rId76"/>
    <p:sldId id="345" r:id="rId77"/>
    <p:sldId id="346" r:id="rId78"/>
    <p:sldId id="347" r:id="rId79"/>
    <p:sldId id="318" r:id="rId80"/>
    <p:sldId id="319" r:id="rId81"/>
    <p:sldId id="358" r:id="rId82"/>
    <p:sldId id="360" r:id="rId83"/>
    <p:sldId id="362" r:id="rId84"/>
    <p:sldId id="363" r:id="rId85"/>
    <p:sldId id="364"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99FFCC"/>
    <a:srgbClr val="101B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5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47F5B31-9BB0-4F1C-9E6E-A9C79D48BD3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378975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7F5B31-9BB0-4F1C-9E6E-A9C79D48BD3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254961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7F5B31-9BB0-4F1C-9E6E-A9C79D48BD3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2922280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7F5B31-9BB0-4F1C-9E6E-A9C79D48BD3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2993881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47F5B31-9BB0-4F1C-9E6E-A9C79D48BD3D}"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2411965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47F5B31-9BB0-4F1C-9E6E-A9C79D48BD3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2510782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47F5B31-9BB0-4F1C-9E6E-A9C79D48BD3D}" type="datetimeFigureOut">
              <a:rPr lang="en-US" smtClean="0"/>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2612724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47F5B31-9BB0-4F1C-9E6E-A9C79D48BD3D}" type="datetimeFigureOut">
              <a:rPr lang="en-US" smtClean="0"/>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3807953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7F5B31-9BB0-4F1C-9E6E-A9C79D48BD3D}" type="datetimeFigureOut">
              <a:rPr lang="en-US" smtClean="0"/>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425568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47F5B31-9BB0-4F1C-9E6E-A9C79D48BD3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4265061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47F5B31-9BB0-4F1C-9E6E-A9C79D48BD3D}"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D94E9-DBDE-447C-BADA-AE3C58451AEC}" type="slidenum">
              <a:rPr lang="en-US" smtClean="0"/>
              <a:t>‹#›</a:t>
            </a:fld>
            <a:endParaRPr lang="en-US"/>
          </a:p>
        </p:txBody>
      </p:sp>
    </p:spTree>
    <p:extLst>
      <p:ext uri="{BB962C8B-B14F-4D97-AF65-F5344CB8AC3E}">
        <p14:creationId xmlns:p14="http://schemas.microsoft.com/office/powerpoint/2010/main" val="3467960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FFFF">
            <a:alpha val="36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7F5B31-9BB0-4F1C-9E6E-A9C79D48BD3D}" type="datetimeFigureOut">
              <a:rPr lang="en-US" smtClean="0"/>
              <a:t>12/4/2023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ED94E9-DBDE-447C-BADA-AE3C58451AEC}" type="slidenum">
              <a:rPr lang="en-US" smtClean="0"/>
              <a:t>‹#›</a:t>
            </a:fld>
            <a:endParaRPr lang="en-US"/>
          </a:p>
        </p:txBody>
      </p:sp>
    </p:spTree>
    <p:extLst>
      <p:ext uri="{BB962C8B-B14F-4D97-AF65-F5344CB8AC3E}">
        <p14:creationId xmlns:p14="http://schemas.microsoft.com/office/powerpoint/2010/main" val="3747601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jpg"/></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www.ncbi.nlm.nih.gov/pmc/articles/PMC5920070/#CR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88"/>
              </a:spcBef>
            </a:pPr>
            <a:r>
              <a:rPr lang="en-US" sz="2118" spc="-4" dirty="0" smtClean="0">
                <a:latin typeface="Times New Roman"/>
                <a:cs typeface="Times New Roman"/>
              </a:rPr>
              <a:t>5</a:t>
            </a:r>
            <a:r>
              <a:rPr lang="en-US" sz="2118" spc="-4" baseline="30000" dirty="0" smtClean="0">
                <a:latin typeface="Times New Roman"/>
                <a:cs typeface="Times New Roman"/>
              </a:rPr>
              <a:t>th</a:t>
            </a:r>
            <a:r>
              <a:rPr lang="en-US" sz="2118" spc="-4" dirty="0" smtClean="0">
                <a:latin typeface="Times New Roman"/>
                <a:cs typeface="Times New Roman"/>
              </a:rPr>
              <a:t> semester</a:t>
            </a:r>
            <a:endParaRPr sz="2118" dirty="0">
              <a:latin typeface="Times New Roman"/>
              <a:cs typeface="Times New Roman"/>
            </a:endParaRPr>
          </a:p>
          <a:p>
            <a:pPr>
              <a:lnSpc>
                <a:spcPct val="100000"/>
              </a:lnSpc>
            </a:pPr>
            <a:endParaRPr sz="2294" dirty="0">
              <a:latin typeface="Times New Roman"/>
              <a:cs typeface="Times New Roman"/>
            </a:endParaRPr>
          </a:p>
          <a:p>
            <a:pPr>
              <a:spcBef>
                <a:spcPts val="35"/>
              </a:spcBef>
            </a:pPr>
            <a:endParaRPr sz="2647" dirty="0">
              <a:latin typeface="Times New Roman"/>
              <a:cs typeface="Times New Roman"/>
            </a:endParaRPr>
          </a:p>
          <a:p>
            <a:pPr algn="ctr">
              <a:lnSpc>
                <a:spcPct val="100000"/>
              </a:lnSpc>
            </a:pPr>
            <a:r>
              <a:rPr lang="en-US" sz="2118" b="1" spc="-40" dirty="0" smtClean="0">
                <a:latin typeface="Times New Roman"/>
                <a:cs typeface="Times New Roman"/>
              </a:rPr>
              <a:t>PATHOLOGICAL ANATOMY</a:t>
            </a:r>
            <a:endParaRPr lang="en-US" sz="2118" dirty="0">
              <a:latin typeface="Times New Roman"/>
              <a:cs typeface="Times New Roman"/>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extLst>
      <p:ext uri="{BB962C8B-B14F-4D97-AF65-F5344CB8AC3E}">
        <p14:creationId xmlns:p14="http://schemas.microsoft.com/office/powerpoint/2010/main" val="1288592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10542" y="-1"/>
            <a:ext cx="6381457" cy="6858001"/>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p:cNvPicPr>
          <p:nvPr/>
        </p:nvPicPr>
        <p:blipFill>
          <a:blip r:embed="rId3"/>
          <a:stretch>
            <a:fillRect/>
          </a:stretch>
        </p:blipFill>
        <p:spPr>
          <a:xfrm>
            <a:off x="313509" y="-1"/>
            <a:ext cx="5651193" cy="6858001"/>
          </a:xfrm>
          <a:prstGeom prst="rect">
            <a:avLst/>
          </a:prstGeom>
        </p:spPr>
      </p:pic>
    </p:spTree>
    <p:extLst>
      <p:ext uri="{BB962C8B-B14F-4D97-AF65-F5344CB8AC3E}">
        <p14:creationId xmlns:p14="http://schemas.microsoft.com/office/powerpoint/2010/main" val="3038875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94781" y="0"/>
            <a:ext cx="3430804" cy="6858000"/>
          </a:xfr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511" y="0"/>
            <a:ext cx="3917494" cy="68580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9004" y="0"/>
            <a:ext cx="4525777" cy="6887418"/>
          </a:xfrm>
          <a:prstGeom prst="rect">
            <a:avLst/>
          </a:prstGeom>
        </p:spPr>
      </p:pic>
    </p:spTree>
    <p:extLst>
      <p:ext uri="{BB962C8B-B14F-4D97-AF65-F5344CB8AC3E}">
        <p14:creationId xmlns:p14="http://schemas.microsoft.com/office/powerpoint/2010/main" val="3494940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26548" y="0"/>
            <a:ext cx="3765452" cy="6808763"/>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509" y="0"/>
            <a:ext cx="4071730" cy="6858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5239" y="0"/>
            <a:ext cx="4041309" cy="6858000"/>
          </a:xfrm>
          <a:prstGeom prst="rect">
            <a:avLst/>
          </a:prstGeom>
        </p:spPr>
      </p:pic>
    </p:spTree>
    <p:extLst>
      <p:ext uri="{BB962C8B-B14F-4D97-AF65-F5344CB8AC3E}">
        <p14:creationId xmlns:p14="http://schemas.microsoft.com/office/powerpoint/2010/main" val="1453346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6302326" y="3179298"/>
            <a:ext cx="5889674" cy="3611305"/>
          </a:xfrm>
          <a:prstGeom prst="rect">
            <a:avLst/>
          </a:prstGeom>
        </p:spPr>
      </p:pic>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3509" y="3179298"/>
            <a:ext cx="5988816" cy="3678702"/>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508" y="0"/>
            <a:ext cx="5988817" cy="381389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2326" y="0"/>
            <a:ext cx="5889674" cy="3813900"/>
          </a:xfrm>
          <a:prstGeom prst="rect">
            <a:avLst/>
          </a:prstGeom>
        </p:spPr>
      </p:pic>
    </p:spTree>
    <p:extLst>
      <p:ext uri="{BB962C8B-B14F-4D97-AF65-F5344CB8AC3E}">
        <p14:creationId xmlns:p14="http://schemas.microsoft.com/office/powerpoint/2010/main" val="2818287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313510" y="-1"/>
            <a:ext cx="6045088" cy="6710289"/>
          </a:xfrm>
          <a:prstGeom prst="rect">
            <a:avLst/>
          </a:prstGeo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6" name="Picture 5"/>
          <p:cNvPicPr>
            <a:picLocks noChangeAspect="1"/>
          </p:cNvPicPr>
          <p:nvPr/>
        </p:nvPicPr>
        <p:blipFill>
          <a:blip r:embed="rId3"/>
          <a:stretch>
            <a:fillRect/>
          </a:stretch>
        </p:blipFill>
        <p:spPr>
          <a:xfrm>
            <a:off x="6358598" y="1"/>
            <a:ext cx="5833402" cy="6710288"/>
          </a:xfrm>
          <a:prstGeom prst="rect">
            <a:avLst/>
          </a:prstGeom>
        </p:spPr>
      </p:pic>
    </p:spTree>
    <p:extLst>
      <p:ext uri="{BB962C8B-B14F-4D97-AF65-F5344CB8AC3E}">
        <p14:creationId xmlns:p14="http://schemas.microsoft.com/office/powerpoint/2010/main" val="42234261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5974749"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8258" y="0"/>
            <a:ext cx="5903742" cy="6858000"/>
          </a:xfrm>
          <a:prstGeom prst="rect">
            <a:avLst/>
          </a:prstGeom>
        </p:spPr>
      </p:pic>
    </p:spTree>
    <p:extLst>
      <p:ext uri="{BB962C8B-B14F-4D97-AF65-F5344CB8AC3E}">
        <p14:creationId xmlns:p14="http://schemas.microsoft.com/office/powerpoint/2010/main" val="2313004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p:cNvPicPr>
          <p:nvPr/>
        </p:nvPicPr>
        <p:blipFill>
          <a:blip r:embed="rId2"/>
          <a:stretch>
            <a:fillRect/>
          </a:stretch>
        </p:blipFill>
        <p:spPr>
          <a:xfrm>
            <a:off x="313509" y="0"/>
            <a:ext cx="11878491" cy="6858000"/>
          </a:xfrm>
          <a:prstGeom prst="rect">
            <a:avLst/>
          </a:prstGeom>
        </p:spPr>
      </p:pic>
    </p:spTree>
    <p:extLst>
      <p:ext uri="{BB962C8B-B14F-4D97-AF65-F5344CB8AC3E}">
        <p14:creationId xmlns:p14="http://schemas.microsoft.com/office/powerpoint/2010/main" val="589144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p:cNvPicPr>
          <p:nvPr/>
        </p:nvPicPr>
        <p:blipFill>
          <a:blip r:embed="rId2"/>
          <a:stretch>
            <a:fillRect/>
          </a:stretch>
        </p:blipFill>
        <p:spPr>
          <a:xfrm>
            <a:off x="313508" y="0"/>
            <a:ext cx="11878491" cy="6858000"/>
          </a:xfrm>
          <a:prstGeom prst="rect">
            <a:avLst/>
          </a:prstGeom>
        </p:spPr>
      </p:pic>
    </p:spTree>
    <p:extLst>
      <p:ext uri="{BB962C8B-B14F-4D97-AF65-F5344CB8AC3E}">
        <p14:creationId xmlns:p14="http://schemas.microsoft.com/office/powerpoint/2010/main" val="1765550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err="1" smtClean="0"/>
              <a:t>Autoimune</a:t>
            </a:r>
            <a:r>
              <a:rPr lang="en-US" sz="2400" b="1" dirty="0" smtClean="0"/>
              <a:t> diseases.</a:t>
            </a:r>
            <a:endParaRPr lang="en-US" sz="2400" b="1" dirty="0"/>
          </a:p>
        </p:txBody>
      </p:sp>
      <p:pic>
        <p:nvPicPr>
          <p:cNvPr id="5" name="Picture 4"/>
          <p:cNvPicPr>
            <a:picLocks noChangeAspect="1"/>
          </p:cNvPicPr>
          <p:nvPr/>
        </p:nvPicPr>
        <p:blipFill>
          <a:blip r:embed="rId2"/>
          <a:stretch>
            <a:fillRect/>
          </a:stretch>
        </p:blipFill>
        <p:spPr>
          <a:xfrm>
            <a:off x="313509" y="0"/>
            <a:ext cx="11878491" cy="6858000"/>
          </a:xfrm>
          <a:prstGeom prst="rect">
            <a:avLst/>
          </a:prstGeom>
        </p:spPr>
      </p:pic>
    </p:spTree>
    <p:extLst>
      <p:ext uri="{BB962C8B-B14F-4D97-AF65-F5344CB8AC3E}">
        <p14:creationId xmlns:p14="http://schemas.microsoft.com/office/powerpoint/2010/main" val="4985864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6359" y="0"/>
            <a:ext cx="8591206" cy="6858000"/>
          </a:xfrm>
          <a:prstGeom prst="rect">
            <a:avLst/>
          </a:prstGeom>
        </p:spPr>
      </p:pic>
      <p:sp>
        <p:nvSpPr>
          <p:cNvPr id="7" name="Content Placeholder 6"/>
          <p:cNvSpPr>
            <a:spLocks noGrp="1"/>
          </p:cNvSpPr>
          <p:nvPr>
            <p:ph idx="1"/>
          </p:nvPr>
        </p:nvSpPr>
        <p:spPr/>
        <p:txBody>
          <a:bodyPr/>
          <a:lstStyle/>
          <a:p>
            <a:endParaRPr lang="en-US" dirty="0"/>
          </a:p>
        </p:txBody>
      </p:sp>
      <p:pic>
        <p:nvPicPr>
          <p:cNvPr id="8" name="Content Placeholder 4"/>
          <p:cNvPicPr>
            <a:picLocks noChangeAspect="1"/>
          </p:cNvPicPr>
          <p:nvPr/>
        </p:nvPicPr>
        <p:blipFill>
          <a:blip r:embed="rId3"/>
          <a:stretch>
            <a:fillRect/>
          </a:stretch>
        </p:blipFill>
        <p:spPr>
          <a:xfrm>
            <a:off x="313509" y="0"/>
            <a:ext cx="6945420" cy="6858000"/>
          </a:xfrm>
          <a:prstGeom prst="rect">
            <a:avLst/>
          </a:prstGeom>
        </p:spPr>
      </p:pic>
      <p:sp>
        <p:nvSpPr>
          <p:cNvPr id="9" name="Rectangle 8"/>
          <p:cNvSpPr/>
          <p:nvPr/>
        </p:nvSpPr>
        <p:spPr>
          <a:xfrm>
            <a:off x="6271848" y="0"/>
            <a:ext cx="72682"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dirty="0"/>
          </a:p>
        </p:txBody>
      </p:sp>
    </p:spTree>
    <p:extLst>
      <p:ext uri="{BB962C8B-B14F-4D97-AF65-F5344CB8AC3E}">
        <p14:creationId xmlns:p14="http://schemas.microsoft.com/office/powerpoint/2010/main" val="678954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dirty="0" err="1" smtClean="0"/>
              <a:t>Autoimune</a:t>
            </a:r>
            <a:r>
              <a:rPr lang="en-US" sz="5400" b="1" smtClean="0"/>
              <a:t> </a:t>
            </a:r>
            <a:r>
              <a:rPr lang="en-US" sz="5400" b="1" smtClean="0"/>
              <a:t>diseases. </a:t>
            </a:r>
            <a:r>
              <a:rPr lang="en-US" sz="5400" b="1" dirty="0" smtClean="0"/>
              <a:t>Transplantation. Amyloidosis.</a:t>
            </a:r>
            <a:endParaRPr lang="en-US" sz="5400" b="1" dirty="0"/>
          </a:p>
        </p:txBody>
      </p:sp>
      <p:sp>
        <p:nvSpPr>
          <p:cNvPr id="3" name="Subtitle 2"/>
          <p:cNvSpPr>
            <a:spLocks noGrp="1"/>
          </p:cNvSpPr>
          <p:nvPr>
            <p:ph type="subTitle" idx="1"/>
          </p:nvPr>
        </p:nvSpPr>
        <p:spPr>
          <a:xfrm>
            <a:off x="5645835" y="6190493"/>
            <a:ext cx="9144000" cy="1655762"/>
          </a:xfrm>
        </p:spPr>
        <p:txBody>
          <a:bodyPr/>
          <a:lstStyle/>
          <a:p>
            <a:r>
              <a:rPr lang="en-US" b="1" dirty="0"/>
              <a:t>a</a:t>
            </a:r>
            <a:r>
              <a:rPr lang="en-US" b="1" dirty="0" smtClean="0"/>
              <a:t>ss Prof. Milena Vuletic</a:t>
            </a:r>
            <a:endParaRPr lang="en-US" b="1"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48590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3509" y="0"/>
            <a:ext cx="5618149" cy="3418449"/>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508" y="3418448"/>
            <a:ext cx="5618150" cy="343955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31658" y="0"/>
            <a:ext cx="6260342" cy="360836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1658" y="3509889"/>
            <a:ext cx="6260342" cy="3348111"/>
          </a:xfrm>
          <a:prstGeom prst="rect">
            <a:avLst/>
          </a:prstGeom>
        </p:spPr>
      </p:pic>
      <p:sp>
        <p:nvSpPr>
          <p:cNvPr id="9" name="Rectangle 8"/>
          <p:cNvSpPr/>
          <p:nvPr/>
        </p:nvSpPr>
        <p:spPr>
          <a:xfrm>
            <a:off x="6177118" y="0"/>
            <a:ext cx="6804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dirty="0"/>
          </a:p>
        </p:txBody>
      </p:sp>
      <p:sp>
        <p:nvSpPr>
          <p:cNvPr id="10" name="Rectangle 9"/>
          <p:cNvSpPr/>
          <p:nvPr/>
        </p:nvSpPr>
        <p:spPr>
          <a:xfrm flipH="1">
            <a:off x="426049" y="3509889"/>
            <a:ext cx="11765951" cy="98474"/>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dirty="0"/>
          </a:p>
        </p:txBody>
      </p:sp>
    </p:spTree>
    <p:extLst>
      <p:ext uri="{BB962C8B-B14F-4D97-AF65-F5344CB8AC3E}">
        <p14:creationId xmlns:p14="http://schemas.microsoft.com/office/powerpoint/2010/main" val="21315153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p:cNvPicPr>
          <p:nvPr/>
        </p:nvPicPr>
        <p:blipFill>
          <a:blip r:embed="rId2"/>
          <a:stretch>
            <a:fillRect/>
          </a:stretch>
        </p:blipFill>
        <p:spPr>
          <a:xfrm>
            <a:off x="313509" y="1"/>
            <a:ext cx="11878491" cy="6858000"/>
          </a:xfrm>
          <a:prstGeom prst="rect">
            <a:avLst/>
          </a:prstGeom>
        </p:spPr>
      </p:pic>
    </p:spTree>
    <p:extLst>
      <p:ext uri="{BB962C8B-B14F-4D97-AF65-F5344CB8AC3E}">
        <p14:creationId xmlns:p14="http://schemas.microsoft.com/office/powerpoint/2010/main" val="2984786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Autoimmunity</a:t>
            </a:r>
            <a:endParaRPr lang="en-US" sz="3400" b="1" dirty="0"/>
          </a:p>
        </p:txBody>
      </p:sp>
      <p:sp>
        <p:nvSpPr>
          <p:cNvPr id="3" name="Content Placeholder 2"/>
          <p:cNvSpPr>
            <a:spLocks noGrp="1"/>
          </p:cNvSpPr>
          <p:nvPr>
            <p:ph idx="1"/>
          </p:nvPr>
        </p:nvSpPr>
        <p:spPr/>
        <p:txBody>
          <a:bodyPr/>
          <a:lstStyle/>
          <a:p>
            <a:r>
              <a:rPr lang="en-US" dirty="0" smtClean="0"/>
              <a:t>Immune response to self-antigens</a:t>
            </a:r>
          </a:p>
          <a:p>
            <a:r>
              <a:rPr lang="en-US" dirty="0" smtClean="0"/>
              <a:t>The cause of autoimmune diseases</a:t>
            </a:r>
          </a:p>
          <a:p>
            <a:r>
              <a:rPr lang="en-US" dirty="0" smtClean="0"/>
              <a:t>Breakdown of T cell </a:t>
            </a:r>
            <a:r>
              <a:rPr lang="en-US" dirty="0" err="1" smtClean="0"/>
              <a:t>anergy</a:t>
            </a:r>
            <a:endParaRPr lang="en-US" dirty="0" smtClean="0"/>
          </a:p>
          <a:p>
            <a:r>
              <a:rPr lang="en-US" dirty="0" smtClean="0"/>
              <a:t>Apoptosis outbreak</a:t>
            </a:r>
          </a:p>
          <a:p>
            <a:r>
              <a:rPr lang="en-US" dirty="0" smtClean="0"/>
              <a:t>Outbreak of T cell-mediated suppression</a:t>
            </a:r>
          </a:p>
          <a:p>
            <a:r>
              <a:rPr lang="en-US" dirty="0" smtClean="0"/>
              <a:t>Molecular mimicry</a:t>
            </a:r>
          </a:p>
          <a:p>
            <a:r>
              <a:rPr lang="en-US" dirty="0" smtClean="0"/>
              <a:t>Polyclonal lymphocyte activation</a:t>
            </a:r>
          </a:p>
          <a:p>
            <a:r>
              <a:rPr lang="en-US" dirty="0" smtClean="0"/>
              <a:t>Release of sequestered antigens</a:t>
            </a:r>
            <a:endParaRPr lang="en-US"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Tree>
    <p:extLst>
      <p:ext uri="{BB962C8B-B14F-4D97-AF65-F5344CB8AC3E}">
        <p14:creationId xmlns:p14="http://schemas.microsoft.com/office/powerpoint/2010/main" val="770991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509" y="0"/>
            <a:ext cx="10515600" cy="1325563"/>
          </a:xfrm>
        </p:spPr>
        <p:txBody>
          <a:bodyPr>
            <a:normAutofit/>
          </a:bodyPr>
          <a:lstStyle/>
          <a:p>
            <a:r>
              <a:rPr lang="en-US" sz="3400" b="1" dirty="0" smtClean="0"/>
              <a:t>The mere presence of autoantibodies does not mean an autoimmune disease.</a:t>
            </a:r>
            <a:endParaRPr lang="en-US" sz="3400" b="1" dirty="0"/>
          </a:p>
        </p:txBody>
      </p:sp>
      <p:sp>
        <p:nvSpPr>
          <p:cNvPr id="3" name="Content Placeholder 2"/>
          <p:cNvSpPr>
            <a:spLocks noGrp="1"/>
          </p:cNvSpPr>
          <p:nvPr>
            <p:ph idx="1"/>
          </p:nvPr>
        </p:nvSpPr>
        <p:spPr>
          <a:xfrm>
            <a:off x="313509" y="1253331"/>
            <a:ext cx="11878491" cy="4351338"/>
          </a:xfrm>
        </p:spPr>
        <p:txBody>
          <a:bodyPr/>
          <a:lstStyle/>
          <a:p>
            <a:pPr marL="0" indent="0">
              <a:buNone/>
            </a:pPr>
            <a:r>
              <a:rPr lang="en-US" dirty="0" smtClean="0"/>
              <a:t>In order to declare an autoimmune disease, the following conditions must be met</a:t>
            </a:r>
          </a:p>
          <a:p>
            <a:pPr marL="0" indent="0">
              <a:buNone/>
            </a:pPr>
            <a:r>
              <a:rPr lang="en-US" dirty="0" smtClean="0"/>
              <a:t>1) the presence of an autoimmune reaction</a:t>
            </a:r>
          </a:p>
          <a:p>
            <a:pPr marL="0" indent="0">
              <a:buNone/>
            </a:pPr>
            <a:r>
              <a:rPr lang="en-US" dirty="0" smtClean="0"/>
              <a:t>2) clinical and experimental evidence that the reaction is not the result of tissue damage</a:t>
            </a:r>
          </a:p>
          <a:p>
            <a:pPr marL="0" indent="0">
              <a:buNone/>
            </a:pPr>
            <a:r>
              <a:rPr lang="en-US" dirty="0" smtClean="0"/>
              <a:t>3) absence of another well-defined cause of the disease</a:t>
            </a:r>
            <a:endParaRPr lang="en-US"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err="1" smtClean="0"/>
              <a:t>Autoimune</a:t>
            </a:r>
            <a:r>
              <a:rPr lang="en-US" sz="2400" b="1" dirty="0" smtClean="0"/>
              <a:t> diseases.</a:t>
            </a:r>
            <a:endParaRPr lang="en-US" sz="2400" b="1" dirty="0"/>
          </a:p>
        </p:txBody>
      </p:sp>
      <p:sp>
        <p:nvSpPr>
          <p:cNvPr id="6" name="Rectangle 5"/>
          <p:cNvSpPr/>
          <p:nvPr/>
        </p:nvSpPr>
        <p:spPr>
          <a:xfrm>
            <a:off x="3108960" y="4184558"/>
            <a:ext cx="5866227" cy="2539218"/>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2400" b="1" dirty="0"/>
          </a:p>
        </p:txBody>
      </p:sp>
      <p:sp>
        <p:nvSpPr>
          <p:cNvPr id="8" name="Rectangle 7"/>
          <p:cNvSpPr/>
          <p:nvPr/>
        </p:nvSpPr>
        <p:spPr>
          <a:xfrm>
            <a:off x="3354474" y="4346171"/>
            <a:ext cx="10263051" cy="2215991"/>
          </a:xfrm>
          <a:prstGeom prst="rect">
            <a:avLst/>
          </a:prstGeom>
        </p:spPr>
        <p:txBody>
          <a:bodyPr wrap="square">
            <a:spAutoFit/>
          </a:bodyPr>
          <a:lstStyle/>
          <a:p>
            <a:r>
              <a:rPr lang="en-US" sz="3400" dirty="0">
                <a:solidFill>
                  <a:schemeClr val="bg1"/>
                </a:solidFill>
              </a:rPr>
              <a:t>M</a:t>
            </a:r>
            <a:r>
              <a:rPr lang="en-US" sz="3400" dirty="0" smtClean="0">
                <a:solidFill>
                  <a:schemeClr val="bg1"/>
                </a:solidFill>
              </a:rPr>
              <a:t>echanisms of autoimmunity</a:t>
            </a:r>
          </a:p>
          <a:p>
            <a:pPr marL="457200" indent="-457200">
              <a:buFont typeface="Arial" panose="020B0604020202020204" pitchFamily="34" charset="0"/>
              <a:buChar char="•"/>
            </a:pPr>
            <a:r>
              <a:rPr lang="en-US" sz="2600" i="1" dirty="0" smtClean="0">
                <a:solidFill>
                  <a:schemeClr val="bg1"/>
                </a:solidFill>
              </a:rPr>
              <a:t>Mutations leads to disruption of the</a:t>
            </a:r>
          </a:p>
          <a:p>
            <a:r>
              <a:rPr lang="en-US" sz="2600" i="1" dirty="0" smtClean="0">
                <a:solidFill>
                  <a:schemeClr val="bg1"/>
                </a:solidFill>
              </a:rPr>
              <a:t> auto tolerance pathway</a:t>
            </a:r>
          </a:p>
          <a:p>
            <a:pPr marL="457200" indent="-457200">
              <a:buFont typeface="Arial" panose="020B0604020202020204" pitchFamily="34" charset="0"/>
              <a:buChar char="•"/>
            </a:pPr>
            <a:r>
              <a:rPr lang="en-US" sz="2600" i="1" dirty="0" smtClean="0">
                <a:solidFill>
                  <a:schemeClr val="bg1"/>
                </a:solidFill>
              </a:rPr>
              <a:t>Genetic factors</a:t>
            </a:r>
          </a:p>
          <a:p>
            <a:pPr marL="457200" indent="-457200">
              <a:buFont typeface="Arial" panose="020B0604020202020204" pitchFamily="34" charset="0"/>
              <a:buChar char="•"/>
            </a:pPr>
            <a:r>
              <a:rPr lang="en-US" sz="2600" i="1" dirty="0" smtClean="0">
                <a:solidFill>
                  <a:schemeClr val="bg1"/>
                </a:solidFill>
              </a:rPr>
              <a:t>Infections and tissue damage</a:t>
            </a:r>
            <a:endParaRPr lang="en-US" sz="2600" i="1" dirty="0">
              <a:solidFill>
                <a:schemeClr val="bg1"/>
              </a:solidFill>
            </a:endParaRPr>
          </a:p>
        </p:txBody>
      </p:sp>
    </p:spTree>
    <p:extLst>
      <p:ext uri="{BB962C8B-B14F-4D97-AF65-F5344CB8AC3E}">
        <p14:creationId xmlns:p14="http://schemas.microsoft.com/office/powerpoint/2010/main" val="3713071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Systemic lupus erythematosus (SLE) is a systemic autoimmune disease with multisystem involvement and is associated with significant morbidity and mortality. Genetic, immunological, endocrine, and environmental factors influence the loss of immunological tolerance against self-antigens leading to the formation of pathogenic autoantibodies that cause tissue damage through multiple mechanisms.</a:t>
            </a:r>
          </a:p>
        </p:txBody>
      </p:sp>
      <p:sp>
        <p:nvSpPr>
          <p:cNvPr id="4" name="Title 1"/>
          <p:cNvSpPr>
            <a:spLocks noGrp="1"/>
          </p:cNvSpPr>
          <p:nvPr>
            <p:ph type="title"/>
          </p:nvPr>
        </p:nvSpPr>
        <p:spPr/>
        <p:txBody>
          <a:bodyPr>
            <a:normAutofit/>
          </a:bodyPr>
          <a:lstStyle/>
          <a:p>
            <a:r>
              <a:rPr lang="sr-Latn-CS" altLang="en-US" sz="3400" b="1" dirty="0"/>
              <a:t>Systemic Lupus Erythematosus (SLE)</a:t>
            </a:r>
            <a:endParaRPr lang="en-US" sz="3400" b="1" dirty="0"/>
          </a:p>
        </p:txBody>
      </p:sp>
      <p:sp>
        <p:nvSpPr>
          <p:cNvPr id="5" name="Rectangle 4"/>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Tree>
    <p:extLst>
      <p:ext uri="{BB962C8B-B14F-4D97-AF65-F5344CB8AC3E}">
        <p14:creationId xmlns:p14="http://schemas.microsoft.com/office/powerpoint/2010/main" val="3801010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altLang="en-US" sz="3400" b="1" dirty="0"/>
              <a:t>Systemic Lupus Erythematosus (SLE)</a:t>
            </a:r>
            <a:endParaRPr lang="en-US" sz="3400" b="1" dirty="0"/>
          </a:p>
        </p:txBody>
      </p:sp>
      <p:sp>
        <p:nvSpPr>
          <p:cNvPr id="3" name="Content Placeholder 2"/>
          <p:cNvSpPr>
            <a:spLocks noGrp="1"/>
          </p:cNvSpPr>
          <p:nvPr>
            <p:ph idx="1"/>
          </p:nvPr>
        </p:nvSpPr>
        <p:spPr>
          <a:xfrm>
            <a:off x="562708" y="2055812"/>
            <a:ext cx="11629292" cy="4351338"/>
          </a:xfrm>
        </p:spPr>
        <p:txBody>
          <a:bodyPr>
            <a:normAutofit fontScale="92500" lnSpcReduction="10000"/>
          </a:bodyPr>
          <a:lstStyle/>
          <a:p>
            <a:r>
              <a:rPr lang="en-US" dirty="0"/>
              <a:t>Systemic lupus erythematosus (SLE), is the most common type of lupus. SLE is an autoimmune disease in which the immune system attacks its own tissues, causing widespread inflammation and tissue damage in the affected organs. It can affect the joints, skin, brain, lungs, kidneys, and blood vessels</a:t>
            </a:r>
            <a:r>
              <a:rPr lang="en-US" dirty="0" smtClean="0"/>
              <a:t>.</a:t>
            </a:r>
          </a:p>
          <a:p>
            <a:r>
              <a:rPr lang="en-US" dirty="0"/>
              <a:t>The causes of SLE are unknown, but are believed to be linked to environmental, genetic, and hormonal factors</a:t>
            </a:r>
            <a:r>
              <a:rPr lang="en-US" dirty="0" smtClean="0"/>
              <a:t>.</a:t>
            </a:r>
          </a:p>
          <a:p>
            <a:r>
              <a:rPr lang="en-US" dirty="0"/>
              <a:t>People with SLE may experience a variety of symptoms that include fatigue, skin rashes, fevers, and pain or swelling in the joints. Among some adults, having a period of </a:t>
            </a:r>
            <a:r>
              <a:rPr lang="en-US" dirty="0" smtClean="0"/>
              <a:t>SLE.</a:t>
            </a:r>
            <a:endParaRPr lang="en-US" dirty="0"/>
          </a:p>
          <a:p>
            <a:r>
              <a:rPr lang="en-US" dirty="0"/>
              <a:t>Other symptoms can include sun sensitivity, oral ulcers, arthritis, lung problems, heart problems, kidney problems, seizures, psychosis, and blood cell and immunological abnormalities.</a:t>
            </a:r>
          </a:p>
          <a:p>
            <a:endParaRPr lang="en-US"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073662" y="1"/>
            <a:ext cx="3118338" cy="1941342"/>
          </a:xfrm>
          <a:prstGeom prst="rect">
            <a:avLst/>
          </a:prstGeom>
        </p:spPr>
      </p:pic>
    </p:spTree>
    <p:extLst>
      <p:ext uri="{BB962C8B-B14F-4D97-AF65-F5344CB8AC3E}">
        <p14:creationId xmlns:p14="http://schemas.microsoft.com/office/powerpoint/2010/main" val="35310879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altLang="en-US" sz="3400" b="1" dirty="0"/>
              <a:t>Systemic Lupus Erythematosus (SLE)</a:t>
            </a:r>
            <a:endParaRPr lang="en-US" sz="3400" b="1" dirty="0"/>
          </a:p>
        </p:txBody>
      </p:sp>
      <p:sp>
        <p:nvSpPr>
          <p:cNvPr id="3" name="Content Placeholder 2"/>
          <p:cNvSpPr>
            <a:spLocks noGrp="1"/>
          </p:cNvSpPr>
          <p:nvPr>
            <p:ph idx="1"/>
          </p:nvPr>
        </p:nvSpPr>
        <p:spPr>
          <a:xfrm>
            <a:off x="562708" y="2055812"/>
            <a:ext cx="11629292" cy="4802188"/>
          </a:xfrm>
        </p:spPr>
        <p:txBody>
          <a:bodyPr>
            <a:normAutofit fontScale="77500" lnSpcReduction="20000"/>
          </a:bodyPr>
          <a:lstStyle/>
          <a:p>
            <a:r>
              <a:rPr lang="en-US" dirty="0"/>
              <a:t>SLE treatment consists primarily of immunosuppressive drugs that inhibit activity of the immune system. </a:t>
            </a:r>
            <a:r>
              <a:rPr lang="en-US" dirty="0" smtClean="0"/>
              <a:t>SLE </a:t>
            </a:r>
            <a:r>
              <a:rPr lang="en-US" dirty="0"/>
              <a:t>also may occur with other autoimmune conditions that require additional treatments, like </a:t>
            </a:r>
            <a:r>
              <a:rPr lang="en-US" dirty="0" err="1"/>
              <a:t>Sjogren’s</a:t>
            </a:r>
            <a:r>
              <a:rPr lang="en-US" dirty="0"/>
              <a:t> syndrome, antiphospholipid syndrome, thyroiditis, hemolytic anemia, and idiopathic thrombocytopenia purpura.</a:t>
            </a:r>
          </a:p>
          <a:p>
            <a:pPr marL="0" indent="0">
              <a:buNone/>
            </a:pPr>
            <a:endParaRPr lang="en-US" b="1" dirty="0" smtClean="0"/>
          </a:p>
          <a:p>
            <a:pPr marL="0" indent="0">
              <a:buNone/>
            </a:pPr>
            <a:r>
              <a:rPr lang="en-US" b="1" dirty="0" smtClean="0"/>
              <a:t>SLE </a:t>
            </a:r>
            <a:r>
              <a:rPr lang="en-US" b="1" dirty="0"/>
              <a:t>is the most common and most serious type of lupus. Other types of lupus include the following:</a:t>
            </a:r>
          </a:p>
          <a:p>
            <a:r>
              <a:rPr lang="en-US" b="1" dirty="0"/>
              <a:t>Cutaneous lupus</a:t>
            </a:r>
            <a:r>
              <a:rPr lang="en-US" dirty="0"/>
              <a:t> (skin lupus) is lupus that affects the skin in the form of a rash or lesions. This type of lupus can occur on any part of the body, but usually appears where the skin is exposed to sunlight.</a:t>
            </a:r>
          </a:p>
          <a:p>
            <a:r>
              <a:rPr lang="en-US" b="1" dirty="0"/>
              <a:t>Drug-induced lupus</a:t>
            </a:r>
            <a:r>
              <a:rPr lang="en-US" dirty="0"/>
              <a:t> is similar to SLE, but occurs as the result of an overreaction to certain medications. Symptoms usually occur 3 to 6 months after starting a medication, and disappear once the medicine is </a:t>
            </a:r>
            <a:r>
              <a:rPr lang="en-US" dirty="0" smtClean="0"/>
              <a:t>stopped.</a:t>
            </a:r>
            <a:r>
              <a:rPr lang="en-US" baseline="30000" dirty="0"/>
              <a:t> </a:t>
            </a:r>
            <a:endParaRPr lang="en-US" dirty="0"/>
          </a:p>
          <a:p>
            <a:r>
              <a:rPr lang="en-US" b="1" dirty="0"/>
              <a:t>Neonatal lupus</a:t>
            </a:r>
            <a:r>
              <a:rPr lang="en-US" dirty="0"/>
              <a:t> occurs when an infant passively acquires auto-antibodies from a mother with SLE. The skin, liver, and blood problems resolve by 6 months, but the most serious problem—congenital heart block—requires a pacemaker and has a mortality rate of about 20%.</a:t>
            </a:r>
          </a:p>
          <a:p>
            <a:endParaRPr lang="en-US"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073662" y="1"/>
            <a:ext cx="3118338" cy="1941342"/>
          </a:xfrm>
          <a:prstGeom prst="rect">
            <a:avLst/>
          </a:prstGeom>
        </p:spPr>
      </p:pic>
    </p:spTree>
    <p:extLst>
      <p:ext uri="{BB962C8B-B14F-4D97-AF65-F5344CB8AC3E}">
        <p14:creationId xmlns:p14="http://schemas.microsoft.com/office/powerpoint/2010/main" val="3475551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080037"/>
            <a:ext cx="10515600" cy="4351338"/>
          </a:xfrm>
        </p:spPr>
        <p:txBody>
          <a:bodyPr>
            <a:noAutofit/>
          </a:bodyPr>
          <a:lstStyle/>
          <a:p>
            <a:r>
              <a:rPr lang="en-US" sz="2200" dirty="0"/>
              <a:t>Tissue pathology in SLE can demonstrate a variety of aberrant immunologic mechanisms, including immune complex formation, autoantibody formation, and immunologically mediated tissue injury.</a:t>
            </a:r>
          </a:p>
          <a:p>
            <a:r>
              <a:rPr lang="en-US" sz="2200" dirty="0"/>
              <a:t>LE body or hematoxylin body is a hallmark of SLE pathology. It is a homogeneous globular mass of nuclear material that stains bluish-purple with hematoxylin. It can be observed in the lungs, kidneys, spleen, heart, lymph nodes, and serous and synovial membranes. They contain immunoglobulins and DNA, and phagocytes' engulfment of the LE body leads to the formation of the classic LE-cell.</a:t>
            </a:r>
          </a:p>
          <a:p>
            <a:r>
              <a:rPr lang="en-US" sz="2200" dirty="0"/>
              <a:t>Pathology from skin lesions in SLE demonstrates immune complex formation leading to tissue damage, vascular and perivascular inflammation, and chronic mononuclear cell infiltration. Acute lesions demonstrate </a:t>
            </a:r>
            <a:r>
              <a:rPr lang="en-US" sz="2200" dirty="0" err="1"/>
              <a:t>fibrinoid</a:t>
            </a:r>
            <a:r>
              <a:rPr lang="en-US" sz="2200" dirty="0"/>
              <a:t> necrosis at the </a:t>
            </a:r>
            <a:r>
              <a:rPr lang="en-US" sz="2200" dirty="0" err="1"/>
              <a:t>dermo</a:t>
            </a:r>
            <a:r>
              <a:rPr lang="en-US" sz="2200" dirty="0"/>
              <a:t>-epidermal junction and the dermis, along with liquefactive degeneration of the epidermis and perivascular inflammatory cell infiltration with a T-cell predominance. Chronic lesions can also demonstrate hyperkeratosis and follicular plugging. In addition, edema and RBC extravasation can be seen in all SLE lesions. Immunofluorescence demonstrates deposition of IgG, IgA, and IgM immunoglobulins and complement components along the dermal-epidermal junction. </a:t>
            </a:r>
          </a:p>
          <a:p>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a:spLocks noGrp="1"/>
          </p:cNvSpPr>
          <p:nvPr>
            <p:ph type="title"/>
          </p:nvPr>
        </p:nvSpPr>
        <p:spPr>
          <a:xfrm>
            <a:off x="838200" y="-127244"/>
            <a:ext cx="10515600" cy="1325563"/>
          </a:xfrm>
        </p:spPr>
        <p:txBody>
          <a:bodyPr>
            <a:normAutofit/>
          </a:bodyPr>
          <a:lstStyle/>
          <a:p>
            <a:r>
              <a:rPr lang="sr-Latn-CS" altLang="en-US" sz="3400" b="1" dirty="0"/>
              <a:t>Systemic Lupus Erythematosus (SLE)</a:t>
            </a:r>
            <a:endParaRPr lang="en-US" sz="3400" b="1" dirty="0"/>
          </a:p>
        </p:txBody>
      </p:sp>
    </p:spTree>
    <p:extLst>
      <p:ext uri="{BB962C8B-B14F-4D97-AF65-F5344CB8AC3E}">
        <p14:creationId xmlns:p14="http://schemas.microsoft.com/office/powerpoint/2010/main" val="1905677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41607"/>
            <a:ext cx="10515600" cy="6316393"/>
          </a:xfrm>
        </p:spPr>
        <p:txBody>
          <a:bodyPr>
            <a:noAutofit/>
          </a:bodyPr>
          <a:lstStyle/>
          <a:p>
            <a:r>
              <a:rPr lang="en-US" sz="2200" dirty="0"/>
              <a:t>Vasculitis is common in SLE, and vascular lesions may demonstrate various pathologies. Immune complex deposition with an inflammatory response is the most common lesion, although it may be seen without a significant inflammatory response. Small and large vessel necrotizing vasculitis with </a:t>
            </a:r>
            <a:r>
              <a:rPr lang="en-US" sz="2200" dirty="0" err="1"/>
              <a:t>fibrinoid</a:t>
            </a:r>
            <a:r>
              <a:rPr lang="en-US" sz="2200" dirty="0"/>
              <a:t> necrosis is less common but can be seen and differentiated from other </a:t>
            </a:r>
            <a:r>
              <a:rPr lang="en-US" sz="2200" dirty="0" err="1"/>
              <a:t>vasculitides</a:t>
            </a:r>
            <a:r>
              <a:rPr lang="en-US" sz="2200" dirty="0"/>
              <a:t> by immune complex deposition in the vessel wall. Thrombotic </a:t>
            </a:r>
            <a:r>
              <a:rPr lang="en-US" sz="2200" dirty="0" err="1"/>
              <a:t>microangiopathy</a:t>
            </a:r>
            <a:r>
              <a:rPr lang="en-US" sz="2200" dirty="0"/>
              <a:t> can present in patients with SLE and antiphospholipid antibody syndrome</a:t>
            </a:r>
            <a:r>
              <a:rPr lang="en-US" sz="2200" dirty="0" smtClean="0"/>
              <a:t>.</a:t>
            </a:r>
            <a:endParaRPr lang="en-US" sz="2200" dirty="0"/>
          </a:p>
          <a:p>
            <a:r>
              <a:rPr lang="en-US" sz="2200" dirty="0"/>
              <a:t>In SLE, central nervous system pathology reveals small intracranial vessel involvement with thrombotic lesions with or without perivascular inflammation and endothelial proliferation. Necrotizing vasculitis is present rarely. Thromboembolism from </a:t>
            </a:r>
            <a:r>
              <a:rPr lang="en-US" sz="2200" dirty="0" err="1"/>
              <a:t>Libman</a:t>
            </a:r>
            <a:r>
              <a:rPr lang="en-US" sz="2200" dirty="0"/>
              <a:t>-Sacks endocarditis has been seen as well. </a:t>
            </a:r>
          </a:p>
          <a:p>
            <a:r>
              <a:rPr lang="en-US" sz="2200" dirty="0"/>
              <a:t>Cardiac pathology may include </a:t>
            </a:r>
            <a:r>
              <a:rPr lang="en-US" sz="2200" dirty="0" err="1"/>
              <a:t>valvular</a:t>
            </a:r>
            <a:r>
              <a:rPr lang="en-US" sz="2200" dirty="0"/>
              <a:t> involvement leading to </a:t>
            </a:r>
            <a:r>
              <a:rPr lang="en-US" sz="2200" dirty="0" err="1"/>
              <a:t>Libman</a:t>
            </a:r>
            <a:r>
              <a:rPr lang="en-US" sz="2200" dirty="0"/>
              <a:t>-Sacks endocarditis which is sterile verrucous endocarditis. It tends to involve the mitral valve, most commonly with </a:t>
            </a:r>
            <a:r>
              <a:rPr lang="en-US" sz="2200" dirty="0" err="1"/>
              <a:t>vegetations</a:t>
            </a:r>
            <a:r>
              <a:rPr lang="en-US" sz="2200" dirty="0"/>
              <a:t> seen on the forward flow side of the valve. Pathology reveals platelet thrombi, necrotic cell debris, </a:t>
            </a:r>
            <a:r>
              <a:rPr lang="en-US" sz="2200" dirty="0" err="1"/>
              <a:t>proteinaceous</a:t>
            </a:r>
            <a:r>
              <a:rPr lang="en-US" sz="2200" dirty="0"/>
              <a:t> deposits, and mononuclear cells. Pericarditis with fibrinous exudate is common, and pathology reveals mononuclear cells' </a:t>
            </a:r>
            <a:r>
              <a:rPr lang="en-US" sz="2200" dirty="0" err="1"/>
              <a:t>fibrinoid</a:t>
            </a:r>
            <a:r>
              <a:rPr lang="en-US" sz="2200" dirty="0"/>
              <a:t> necrosis and perivascular infiltration. Myocarditis can be seen as well. SLE poses a very high risk for atherosclerotic coronary artery disease, and vasculitis, immune complex deposition in addition to corticosteroid use, and hypertension are thought to be contributory</a:t>
            </a:r>
            <a:r>
              <a:rPr lang="en-US" sz="2200" dirty="0" smtClean="0"/>
              <a:t>.</a:t>
            </a:r>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a:spLocks noGrp="1"/>
          </p:cNvSpPr>
          <p:nvPr>
            <p:ph type="title"/>
          </p:nvPr>
        </p:nvSpPr>
        <p:spPr>
          <a:xfrm>
            <a:off x="838200" y="-380462"/>
            <a:ext cx="10515600" cy="1325563"/>
          </a:xfrm>
        </p:spPr>
        <p:txBody>
          <a:bodyPr>
            <a:normAutofit/>
          </a:bodyPr>
          <a:lstStyle/>
          <a:p>
            <a:r>
              <a:rPr lang="sr-Latn-CS" altLang="en-US" sz="3400" b="1" dirty="0"/>
              <a:t>Systemic Lupus Erythematosus (SLE)</a:t>
            </a:r>
            <a:endParaRPr lang="en-US" sz="3400" b="1" dirty="0"/>
          </a:p>
        </p:txBody>
      </p:sp>
    </p:spTree>
    <p:extLst>
      <p:ext uri="{BB962C8B-B14F-4D97-AF65-F5344CB8AC3E}">
        <p14:creationId xmlns:p14="http://schemas.microsoft.com/office/powerpoint/2010/main" val="34381649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45797"/>
            <a:ext cx="10515600" cy="4351338"/>
          </a:xfrm>
        </p:spPr>
        <p:txBody>
          <a:bodyPr>
            <a:noAutofit/>
          </a:bodyPr>
          <a:lstStyle/>
          <a:p>
            <a:r>
              <a:rPr lang="en-US" sz="2200" dirty="0"/>
              <a:t>Lupus nephritis can involve the glomeruli, </a:t>
            </a:r>
            <a:r>
              <a:rPr lang="en-US" sz="2200" dirty="0" err="1"/>
              <a:t>interstitium</a:t>
            </a:r>
            <a:r>
              <a:rPr lang="en-US" sz="2200" dirty="0"/>
              <a:t>, tubules, and vessels with immune complex deposition in all four compartments. The World Health Organization classification criteria for lupus nephritis describes six classes of lupus nephritis, all with distinct pathological features and significant differences in clinical outcomes. This has led to a different treatment approach for each class and knowing the class of lupus nephritis before initiating treatment is vital. </a:t>
            </a:r>
          </a:p>
          <a:p>
            <a:r>
              <a:rPr lang="en-US" sz="2200" dirty="0"/>
              <a:t>Class I: Minimal mesangial lupus nephritis</a:t>
            </a:r>
          </a:p>
          <a:p>
            <a:r>
              <a:rPr lang="en-US" sz="2200" dirty="0"/>
              <a:t>Class II: Mesangial proliferative lupus nephritis</a:t>
            </a:r>
          </a:p>
          <a:p>
            <a:r>
              <a:rPr lang="en-US" sz="2200" dirty="0"/>
              <a:t>Class III: Focal lupus nephritis</a:t>
            </a:r>
          </a:p>
          <a:p>
            <a:r>
              <a:rPr lang="en-US" sz="2200" dirty="0"/>
              <a:t>Class IV: Diffuse segmental or Diffuse global lupus nephritis</a:t>
            </a:r>
          </a:p>
          <a:p>
            <a:r>
              <a:rPr lang="en-US" sz="2200" dirty="0"/>
              <a:t>Class V: Membranous lupus nephritis</a:t>
            </a:r>
          </a:p>
          <a:p>
            <a:r>
              <a:rPr lang="en-US" sz="2200" dirty="0"/>
              <a:t>Class VI: Advanced </a:t>
            </a:r>
            <a:r>
              <a:rPr lang="en-US" sz="2200" dirty="0" err="1"/>
              <a:t>sclerosing</a:t>
            </a:r>
            <a:r>
              <a:rPr lang="en-US" sz="2200" dirty="0"/>
              <a:t> lupus nephritis</a:t>
            </a:r>
          </a:p>
          <a:p>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Latn-CS" altLang="en-US" sz="3400" b="1" dirty="0" smtClean="0"/>
              <a:t>Systemic Lupus Erythematosus (SLE)</a:t>
            </a:r>
            <a:endParaRPr lang="en-US" sz="3400" b="1" dirty="0"/>
          </a:p>
        </p:txBody>
      </p:sp>
    </p:spTree>
    <p:extLst>
      <p:ext uri="{BB962C8B-B14F-4D97-AF65-F5344CB8AC3E}">
        <p14:creationId xmlns:p14="http://schemas.microsoft.com/office/powerpoint/2010/main" val="489378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8" y="-1"/>
            <a:ext cx="5637126" cy="6858001"/>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0634" y="0"/>
            <a:ext cx="6224800" cy="6858000"/>
          </a:xfrm>
          <a:prstGeom prst="rect">
            <a:avLst/>
          </a:prstGeom>
        </p:spPr>
      </p:pic>
    </p:spTree>
    <p:extLst>
      <p:ext uri="{BB962C8B-B14F-4D97-AF65-F5344CB8AC3E}">
        <p14:creationId xmlns:p14="http://schemas.microsoft.com/office/powerpoint/2010/main" val="3677936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2200" dirty="0"/>
              <a:t>The diagnosis of SLE can be challenging, and no single clinical feature or lab abnormality can confirm SLE diagnosis. Instead, SLE is diagnosed based on the constellation of signs, symptoms, and appropriate laboratory workup. Imaging and histopathology may play a crucial role as well.</a:t>
            </a:r>
          </a:p>
          <a:p>
            <a:r>
              <a:rPr lang="en-US" sz="2200" dirty="0"/>
              <a:t>Several autoantibodies have been described in SLE, with varying sensitivity and specificity. While some autoantibodies may be associated with a certain clinical subset of SLE, others may serve as a marker of disease activity.</a:t>
            </a:r>
          </a:p>
          <a:p>
            <a:r>
              <a:rPr lang="en-US" sz="2200" dirty="0"/>
              <a:t>Antinuclear antibodies (ANA) are the hallmark of the disease and shall be the initial test performed</a:t>
            </a:r>
            <a:r>
              <a:rPr lang="en-US" sz="2200" dirty="0" smtClean="0"/>
              <a:t>.</a:t>
            </a:r>
          </a:p>
          <a:p>
            <a:r>
              <a:rPr lang="en-US" sz="2200" dirty="0"/>
              <a:t>Hence, a positive ANA does not confirm SLE diagnosis, but a negative ANA makes it significantly less likely. ANA negative SLE has been rarely described, although it is primarily due to methodical error. Those cases have either a positive ANA on immunofluorescence or a positive Anti-Ro (SSA) antibody.</a:t>
            </a:r>
          </a:p>
          <a:p>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Latn-CS" altLang="en-US" sz="3400" b="1" dirty="0" smtClean="0"/>
              <a:t>Systemic Lupus Erythematosus (SLE)</a:t>
            </a:r>
            <a:endParaRPr lang="en-US" sz="3400" b="1" dirty="0"/>
          </a:p>
        </p:txBody>
      </p:sp>
    </p:spTree>
    <p:extLst>
      <p:ext uri="{BB962C8B-B14F-4D97-AF65-F5344CB8AC3E}">
        <p14:creationId xmlns:p14="http://schemas.microsoft.com/office/powerpoint/2010/main" val="3684066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Systemic sclerosis</a:t>
            </a:r>
            <a:endParaRPr lang="en-US" sz="3400" b="1" dirty="0"/>
          </a:p>
        </p:txBody>
      </p:sp>
      <p:sp>
        <p:nvSpPr>
          <p:cNvPr id="3" name="Content Placeholder 2"/>
          <p:cNvSpPr>
            <a:spLocks noGrp="1"/>
          </p:cNvSpPr>
          <p:nvPr>
            <p:ph idx="1"/>
          </p:nvPr>
        </p:nvSpPr>
        <p:spPr>
          <a:xfrm>
            <a:off x="683455" y="2055812"/>
            <a:ext cx="10515600" cy="4351338"/>
          </a:xfrm>
        </p:spPr>
        <p:txBody>
          <a:bodyPr>
            <a:normAutofit/>
          </a:bodyPr>
          <a:lstStyle/>
          <a:p>
            <a:r>
              <a:rPr lang="en-US" sz="2200" dirty="0"/>
              <a:t>Systemic sclerosis (</a:t>
            </a:r>
            <a:r>
              <a:rPr lang="en-US" sz="2200" dirty="0" err="1"/>
              <a:t>SSc</a:t>
            </a:r>
            <a:r>
              <a:rPr lang="en-US" sz="2200" dirty="0"/>
              <a:t>) is a chronic autoimmune disease which can affect the skin and various internal </a:t>
            </a:r>
            <a:r>
              <a:rPr lang="en-US" sz="2200" dirty="0" smtClean="0"/>
              <a:t>organs. </a:t>
            </a:r>
            <a:r>
              <a:rPr lang="en-US" sz="2200" dirty="0"/>
              <a:t>One of the hallmark clinical features of </a:t>
            </a:r>
            <a:r>
              <a:rPr lang="en-US" sz="2200" dirty="0" err="1"/>
              <a:t>SSc</a:t>
            </a:r>
            <a:r>
              <a:rPr lang="en-US" sz="2200" dirty="0"/>
              <a:t> is skin thickening caused by </a:t>
            </a:r>
            <a:r>
              <a:rPr lang="en-US" sz="2200" dirty="0" err="1"/>
              <a:t>oedema</a:t>
            </a:r>
            <a:r>
              <a:rPr lang="en-US" sz="2200" dirty="0"/>
              <a:t> and excessive accumulation of collagen-rich extracellular matrix. Apart from sclerosis, the pathogenesis of </a:t>
            </a:r>
            <a:r>
              <a:rPr lang="en-US" sz="2200" dirty="0" err="1"/>
              <a:t>SSc</a:t>
            </a:r>
            <a:r>
              <a:rPr lang="en-US" sz="2200" dirty="0"/>
              <a:t> is characterized by </a:t>
            </a:r>
            <a:r>
              <a:rPr lang="en-US" sz="2200" dirty="0" err="1"/>
              <a:t>vasculopathy</a:t>
            </a:r>
            <a:r>
              <a:rPr lang="en-US" sz="2200" dirty="0"/>
              <a:t>, which is evidenced by </a:t>
            </a:r>
            <a:r>
              <a:rPr lang="en-US" sz="2200" dirty="0" err="1"/>
              <a:t>nailfold</a:t>
            </a:r>
            <a:r>
              <a:rPr lang="en-US" sz="2200" dirty="0"/>
              <a:t> capillary abnormalities and Raynaud's phenomenon, as well as by the presence of antinuclear antibodies such as </a:t>
            </a:r>
            <a:r>
              <a:rPr lang="en-US" sz="2200" dirty="0" err="1"/>
              <a:t>anticentromere</a:t>
            </a:r>
            <a:r>
              <a:rPr lang="en-US" sz="2200" dirty="0"/>
              <a:t>, anti-topoisomerase I and anti-RNA polymerase III antibodies</a:t>
            </a:r>
            <a:r>
              <a:rPr lang="en-US" sz="2200" dirty="0" smtClean="0"/>
              <a:t>.</a:t>
            </a:r>
          </a:p>
          <a:p>
            <a:r>
              <a:rPr lang="en-US" sz="2200" dirty="0"/>
              <a:t>The most extensively validated technique to quantify skin involvement is the modified </a:t>
            </a:r>
            <a:r>
              <a:rPr lang="en-US" sz="2200" dirty="0" err="1"/>
              <a:t>Rodnan</a:t>
            </a:r>
            <a:r>
              <a:rPr lang="en-US" sz="2200" dirty="0"/>
              <a:t> skin score (</a:t>
            </a:r>
            <a:r>
              <a:rPr lang="en-US" sz="2200" dirty="0" err="1"/>
              <a:t>mRSS</a:t>
            </a:r>
            <a:r>
              <a:rPr lang="en-US" sz="2200" dirty="0" smtClean="0"/>
              <a:t>). </a:t>
            </a:r>
            <a:r>
              <a:rPr lang="en-US" sz="2200" dirty="0"/>
              <a:t>In this scoring system, 17 body areas are examined by clinical palpation and scored on the basis of judgement of skin thickness on a 4-point ordinal scale.</a:t>
            </a:r>
            <a:r>
              <a:rPr lang="en-US" dirty="0"/>
              <a:t> </a:t>
            </a:r>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5" descr="http://www.pillole.org/public/aspnuke/downloads/immagini/scleroderm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1764" y="1"/>
            <a:ext cx="4240236"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4521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1650"/>
            <a:ext cx="10515600" cy="1325563"/>
          </a:xfrm>
        </p:spPr>
        <p:txBody>
          <a:bodyPr>
            <a:normAutofit/>
          </a:bodyPr>
          <a:lstStyle/>
          <a:p>
            <a:r>
              <a:rPr lang="en-US" sz="3400" b="1" dirty="0"/>
              <a:t>Systemic sclerosis</a:t>
            </a:r>
            <a:endParaRPr lang="en-US" sz="3400" dirty="0"/>
          </a:p>
        </p:txBody>
      </p:sp>
      <p:sp>
        <p:nvSpPr>
          <p:cNvPr id="3" name="Content Placeholder 2"/>
          <p:cNvSpPr>
            <a:spLocks noGrp="1"/>
          </p:cNvSpPr>
          <p:nvPr>
            <p:ph idx="1"/>
          </p:nvPr>
        </p:nvSpPr>
        <p:spPr>
          <a:xfrm>
            <a:off x="838200" y="911225"/>
            <a:ext cx="10515600" cy="4351338"/>
          </a:xfrm>
        </p:spPr>
        <p:txBody>
          <a:bodyPr>
            <a:noAutofit/>
          </a:bodyPr>
          <a:lstStyle/>
          <a:p>
            <a:pPr algn="just"/>
            <a:r>
              <a:rPr lang="en-US" sz="2200" dirty="0"/>
              <a:t>In this scoring system, 17 body areas are examined by clinical palpation and scored on the basis of judgement of skin thickness on a 4-point ordinal scale. Because the extent of skin disease correlates with the disease course, patients are grouped into disease subsets on the basis of skin involvement. The currently most widely applied classification differentiates three subsets, namely, limited </a:t>
            </a:r>
            <a:r>
              <a:rPr lang="en-US" sz="2200" dirty="0" err="1"/>
              <a:t>SSc</a:t>
            </a:r>
            <a:r>
              <a:rPr lang="en-US" sz="2200" dirty="0"/>
              <a:t> (</a:t>
            </a:r>
            <a:r>
              <a:rPr lang="en-US" sz="2200" dirty="0" err="1"/>
              <a:t>lSSc</a:t>
            </a:r>
            <a:r>
              <a:rPr lang="en-US" sz="2200" dirty="0" smtClean="0"/>
              <a:t>) or </a:t>
            </a:r>
            <a:r>
              <a:rPr lang="en-US" sz="2200" b="1" dirty="0" smtClean="0"/>
              <a:t>CREST Syndrome</a:t>
            </a:r>
            <a:r>
              <a:rPr lang="en-US" sz="2200" dirty="0" smtClean="0"/>
              <a:t>, </a:t>
            </a:r>
            <a:r>
              <a:rPr lang="en-US" sz="2200" dirty="0"/>
              <a:t>limited cutaneous </a:t>
            </a:r>
            <a:r>
              <a:rPr lang="en-US" sz="2200" dirty="0" err="1"/>
              <a:t>SSc</a:t>
            </a:r>
            <a:r>
              <a:rPr lang="en-US" sz="2200" dirty="0"/>
              <a:t> (</a:t>
            </a:r>
            <a:r>
              <a:rPr lang="en-US" sz="2200" dirty="0" err="1"/>
              <a:t>lcSSc</a:t>
            </a:r>
            <a:r>
              <a:rPr lang="en-US" sz="2200" dirty="0"/>
              <a:t>) and diffuse cutaneous </a:t>
            </a:r>
            <a:r>
              <a:rPr lang="en-US" sz="2200" dirty="0" err="1"/>
              <a:t>SSc</a:t>
            </a:r>
            <a:r>
              <a:rPr lang="en-US" sz="2200" dirty="0"/>
              <a:t> (</a:t>
            </a:r>
            <a:r>
              <a:rPr lang="en-US" sz="2200" dirty="0" err="1"/>
              <a:t>dcSSc</a:t>
            </a:r>
            <a:r>
              <a:rPr lang="en-US" sz="2200" dirty="0" smtClean="0"/>
              <a:t>). </a:t>
            </a:r>
            <a:r>
              <a:rPr lang="en-US" sz="2200" dirty="0"/>
              <a:t>Patients with </a:t>
            </a:r>
            <a:r>
              <a:rPr lang="en-US" sz="2200" dirty="0" err="1"/>
              <a:t>lcSSc</a:t>
            </a:r>
            <a:r>
              <a:rPr lang="en-US" sz="2200" dirty="0"/>
              <a:t> have skin involvement confined to the fingers, hands, forearms, lower legs or the face, whereas patients with </a:t>
            </a:r>
            <a:r>
              <a:rPr lang="en-US" sz="2200" dirty="0" err="1"/>
              <a:t>dcSSc</a:t>
            </a:r>
            <a:r>
              <a:rPr lang="en-US" sz="2200" dirty="0"/>
              <a:t> also have more proximal skin thickening. The group classified as </a:t>
            </a:r>
            <a:r>
              <a:rPr lang="en-US" sz="2200" dirty="0" err="1"/>
              <a:t>lSSc</a:t>
            </a:r>
            <a:r>
              <a:rPr lang="en-US" sz="2200" dirty="0"/>
              <a:t> has Raynaud's phenomenon with </a:t>
            </a:r>
            <a:r>
              <a:rPr lang="en-US" sz="2200" dirty="0" err="1"/>
              <a:t>nailfold</a:t>
            </a:r>
            <a:r>
              <a:rPr lang="en-US" sz="2200" dirty="0"/>
              <a:t> </a:t>
            </a:r>
            <a:r>
              <a:rPr lang="en-US" sz="2200" dirty="0" err="1"/>
              <a:t>capillaroscopic</a:t>
            </a:r>
            <a:r>
              <a:rPr lang="en-US" sz="2200" dirty="0"/>
              <a:t> abnormalities and/or </a:t>
            </a:r>
            <a:r>
              <a:rPr lang="en-US" sz="2200" dirty="0" err="1"/>
              <a:t>SSc</a:t>
            </a:r>
            <a:r>
              <a:rPr lang="en-US" sz="2200" dirty="0"/>
              <a:t>-associated autoantibodies, but no clinical skin involvement. </a:t>
            </a:r>
            <a:endParaRPr lang="en-US" sz="2200" dirty="0" smtClean="0"/>
          </a:p>
          <a:p>
            <a:pPr algn="just"/>
            <a:r>
              <a:rPr lang="en-US" sz="2200" dirty="0" smtClean="0"/>
              <a:t>CREST </a:t>
            </a:r>
            <a:r>
              <a:rPr lang="en-US" sz="2200" dirty="0" err="1" smtClean="0"/>
              <a:t>Sy</a:t>
            </a:r>
            <a:r>
              <a:rPr lang="en-US" sz="2200" dirty="0" smtClean="0"/>
              <a:t> – Mnemonic</a:t>
            </a:r>
          </a:p>
          <a:p>
            <a:pPr algn="just"/>
            <a:r>
              <a:rPr lang="en-US" sz="2200" dirty="0" smtClean="0"/>
              <a:t>C – </a:t>
            </a:r>
            <a:r>
              <a:rPr lang="en-US" sz="2200" dirty="0" err="1" smtClean="0"/>
              <a:t>calcinnosis</a:t>
            </a:r>
            <a:endParaRPr lang="en-US" sz="2200" dirty="0" smtClean="0"/>
          </a:p>
          <a:p>
            <a:pPr algn="just"/>
            <a:r>
              <a:rPr lang="en-US" sz="2200" dirty="0" smtClean="0"/>
              <a:t>R – Raynaud </a:t>
            </a:r>
            <a:r>
              <a:rPr lang="en-US" sz="2200" dirty="0" err="1" smtClean="0"/>
              <a:t>phenomeon</a:t>
            </a:r>
            <a:endParaRPr lang="en-US" sz="2200" dirty="0" smtClean="0"/>
          </a:p>
          <a:p>
            <a:pPr algn="just"/>
            <a:r>
              <a:rPr lang="en-US" sz="2200" dirty="0" smtClean="0"/>
              <a:t>E – Esophageal </a:t>
            </a:r>
            <a:r>
              <a:rPr lang="en-US" sz="2200" dirty="0" err="1" smtClean="0"/>
              <a:t>dysfmotility</a:t>
            </a:r>
            <a:endParaRPr lang="en-US" sz="2200" dirty="0" smtClean="0"/>
          </a:p>
          <a:p>
            <a:pPr algn="just"/>
            <a:r>
              <a:rPr lang="en-US" sz="2200" dirty="0" smtClean="0"/>
              <a:t>S – </a:t>
            </a:r>
            <a:r>
              <a:rPr lang="en-US" sz="2200" dirty="0" err="1" smtClean="0"/>
              <a:t>Sclerodactily</a:t>
            </a:r>
            <a:endParaRPr lang="en-US" sz="2200" dirty="0" smtClean="0"/>
          </a:p>
          <a:p>
            <a:pPr algn="just"/>
            <a:r>
              <a:rPr lang="en-US" sz="2200" dirty="0" smtClean="0"/>
              <a:t>T - telangiectasia</a:t>
            </a:r>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Tree>
    <p:extLst>
      <p:ext uri="{BB962C8B-B14F-4D97-AF65-F5344CB8AC3E}">
        <p14:creationId xmlns:p14="http://schemas.microsoft.com/office/powerpoint/2010/main" val="24941930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794" y="0"/>
            <a:ext cx="10515600" cy="1325563"/>
          </a:xfrm>
        </p:spPr>
        <p:txBody>
          <a:bodyPr>
            <a:normAutofit/>
          </a:bodyPr>
          <a:lstStyle/>
          <a:p>
            <a:r>
              <a:rPr lang="en-US" sz="3400" b="1" dirty="0"/>
              <a:t>Systemic sclerosis</a:t>
            </a:r>
            <a:endParaRPr lang="en-US" sz="34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6" name="Rectangle 5"/>
          <p:cNvSpPr/>
          <p:nvPr/>
        </p:nvSpPr>
        <p:spPr>
          <a:xfrm>
            <a:off x="443675" y="1548411"/>
            <a:ext cx="7434231" cy="4832092"/>
          </a:xfrm>
          <a:prstGeom prst="rect">
            <a:avLst/>
          </a:prstGeom>
        </p:spPr>
        <p:txBody>
          <a:bodyPr wrap="square">
            <a:spAutoFit/>
          </a:bodyPr>
          <a:lstStyle/>
          <a:p>
            <a:pPr algn="just"/>
            <a:r>
              <a:rPr lang="en-US" sz="2200" b="0" i="0" dirty="0" err="1" smtClean="0">
                <a:solidFill>
                  <a:srgbClr val="212121"/>
                </a:solidFill>
                <a:effectLst/>
              </a:rPr>
              <a:t>SSc</a:t>
            </a:r>
            <a:r>
              <a:rPr lang="en-US" sz="2200" b="0" i="0" dirty="0" smtClean="0">
                <a:solidFill>
                  <a:srgbClr val="212121"/>
                </a:solidFill>
                <a:effectLst/>
              </a:rPr>
              <a:t> skin histopathology have described alterations in different skin compartments, including atrophy and increased pigmentation of the epidermis, loss of the epidermal papillae, increase of </a:t>
            </a:r>
            <a:r>
              <a:rPr lang="en-US" sz="2200" b="0" i="0" dirty="0" err="1" smtClean="0">
                <a:solidFill>
                  <a:srgbClr val="212121"/>
                </a:solidFill>
                <a:effectLst/>
              </a:rPr>
              <a:t>melanophages</a:t>
            </a:r>
            <a:r>
              <a:rPr lang="en-US" sz="2200" b="0" i="0" dirty="0" smtClean="0">
                <a:solidFill>
                  <a:srgbClr val="212121"/>
                </a:solidFill>
                <a:effectLst/>
              </a:rPr>
              <a:t> ('pigment incontinence'), the presence of a mononuclear perivascular infiltrate and </a:t>
            </a:r>
            <a:r>
              <a:rPr lang="en-US" sz="2200" b="0" i="0" dirty="0" err="1" smtClean="0">
                <a:solidFill>
                  <a:srgbClr val="212121"/>
                </a:solidFill>
                <a:effectLst/>
              </a:rPr>
              <a:t>myofibroblasts</a:t>
            </a:r>
            <a:r>
              <a:rPr lang="en-US" sz="2200" b="0" i="0" dirty="0" smtClean="0">
                <a:solidFill>
                  <a:srgbClr val="212121"/>
                </a:solidFill>
                <a:effectLst/>
              </a:rPr>
              <a:t>, sclerosis, narrowing of arteriolar </a:t>
            </a:r>
            <a:r>
              <a:rPr lang="en-US" sz="2200" b="0" i="0" dirty="0" err="1" smtClean="0">
                <a:solidFill>
                  <a:srgbClr val="212121"/>
                </a:solidFill>
                <a:effectLst/>
              </a:rPr>
              <a:t>lumina</a:t>
            </a:r>
            <a:r>
              <a:rPr lang="en-US" sz="2200" b="0" i="0" dirty="0" smtClean="0">
                <a:solidFill>
                  <a:srgbClr val="212121"/>
                </a:solidFill>
                <a:effectLst/>
              </a:rPr>
              <a:t> in the deep vascular plexus (reticular dermis) and disappearance and entrapment of dermal </a:t>
            </a:r>
            <a:r>
              <a:rPr lang="en-US" sz="2200" b="0" i="0" dirty="0" err="1" smtClean="0">
                <a:solidFill>
                  <a:srgbClr val="212121"/>
                </a:solidFill>
                <a:effectLst/>
              </a:rPr>
              <a:t>adnexae</a:t>
            </a:r>
            <a:r>
              <a:rPr lang="en-US" sz="2200" b="0" i="0" dirty="0" smtClean="0">
                <a:solidFill>
                  <a:srgbClr val="212121"/>
                </a:solidFill>
                <a:effectLst/>
              </a:rPr>
              <a:t> and calcification. To this set of alterations, we added two key histopathological features of other scleroderma-like disorders, namely, mucin deposition and fibroplasia. Because analysis of routine biopsies revealed the presence of telangiectasia, focal exocytosis (that is, the presence of lymphocytes in the epidermis) and parakeratosis in some </a:t>
            </a:r>
            <a:r>
              <a:rPr lang="en-US" sz="2200" b="0" i="0" dirty="0" err="1" smtClean="0">
                <a:solidFill>
                  <a:srgbClr val="212121"/>
                </a:solidFill>
                <a:effectLst/>
              </a:rPr>
              <a:t>SSc</a:t>
            </a:r>
            <a:r>
              <a:rPr lang="en-US" sz="2200" b="0" i="0" dirty="0" smtClean="0">
                <a:solidFill>
                  <a:srgbClr val="212121"/>
                </a:solidFill>
                <a:effectLst/>
              </a:rPr>
              <a:t> biopsies</a:t>
            </a:r>
            <a:endParaRPr lang="en-US" sz="2200" dirty="0"/>
          </a:p>
        </p:txBody>
      </p:sp>
      <p:pic>
        <p:nvPicPr>
          <p:cNvPr id="8" name="Picture 7"/>
          <p:cNvPicPr>
            <a:picLocks noChangeAspect="1"/>
          </p:cNvPicPr>
          <p:nvPr/>
        </p:nvPicPr>
        <p:blipFill>
          <a:blip r:embed="rId2"/>
          <a:stretch>
            <a:fillRect/>
          </a:stretch>
        </p:blipFill>
        <p:spPr>
          <a:xfrm>
            <a:off x="8272430" y="1659988"/>
            <a:ext cx="3919569" cy="4516976"/>
          </a:xfrm>
          <a:prstGeom prst="rect">
            <a:avLst/>
          </a:prstGeom>
        </p:spPr>
      </p:pic>
    </p:spTree>
    <p:extLst>
      <p:ext uri="{BB962C8B-B14F-4D97-AF65-F5344CB8AC3E}">
        <p14:creationId xmlns:p14="http://schemas.microsoft.com/office/powerpoint/2010/main" val="22484629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err="1" smtClean="0"/>
              <a:t>Sjögren's</a:t>
            </a:r>
            <a:r>
              <a:rPr lang="en-US" sz="3400" b="1" dirty="0" smtClean="0"/>
              <a:t> syndrome</a:t>
            </a:r>
            <a:endParaRPr lang="en-US" sz="3400" b="1" dirty="0"/>
          </a:p>
        </p:txBody>
      </p:sp>
      <p:sp>
        <p:nvSpPr>
          <p:cNvPr id="3" name="Content Placeholder 2"/>
          <p:cNvSpPr>
            <a:spLocks noGrp="1"/>
          </p:cNvSpPr>
          <p:nvPr>
            <p:ph idx="1"/>
          </p:nvPr>
        </p:nvSpPr>
        <p:spPr/>
        <p:txBody>
          <a:bodyPr>
            <a:noAutofit/>
          </a:bodyPr>
          <a:lstStyle/>
          <a:p>
            <a:pPr algn="just"/>
            <a:r>
              <a:rPr lang="en-US" sz="2200" dirty="0"/>
              <a:t>The term </a:t>
            </a:r>
            <a:r>
              <a:rPr lang="en-US" sz="2200" dirty="0" err="1"/>
              <a:t>Sjögren's</a:t>
            </a:r>
            <a:r>
              <a:rPr lang="en-US" sz="2200" dirty="0"/>
              <a:t> syndrome refers to </a:t>
            </a:r>
            <a:r>
              <a:rPr lang="en-US" sz="2200" dirty="0" err="1"/>
              <a:t>keratoconjunctivitis</a:t>
            </a:r>
            <a:r>
              <a:rPr lang="en-US" sz="2200" dirty="0"/>
              <a:t> </a:t>
            </a:r>
            <a:r>
              <a:rPr lang="en-US" sz="2200" dirty="0" err="1"/>
              <a:t>sicca</a:t>
            </a:r>
            <a:r>
              <a:rPr lang="en-US" sz="2200" dirty="0"/>
              <a:t> and xerostomia due to lymphocytic infiltrates of lachrymal and salivary glands. The current used criteria for diagnosis of primary </a:t>
            </a:r>
            <a:r>
              <a:rPr lang="en-US" sz="2200" dirty="0" err="1"/>
              <a:t>Sjögren's</a:t>
            </a:r>
            <a:r>
              <a:rPr lang="en-US" sz="2200" dirty="0"/>
              <a:t> syndrome is the American-European consensus. Primary </a:t>
            </a:r>
            <a:r>
              <a:rPr lang="en-US" sz="2200" dirty="0" err="1"/>
              <a:t>Sjögren's</a:t>
            </a:r>
            <a:r>
              <a:rPr lang="en-US" sz="2200" dirty="0"/>
              <a:t> syndrome is an autoimmune disorder characterized by lymphocytic infiltrates and destruction of the salivary and lachrymal glands and systemic production of autoantibodies to the ribonucleoprotein particles SS-A/Ro and SS-B/La</a:t>
            </a:r>
            <a:r>
              <a:rPr lang="en-US" sz="2200" dirty="0" smtClean="0"/>
              <a:t>.</a:t>
            </a:r>
          </a:p>
          <a:p>
            <a:pPr algn="just"/>
            <a:r>
              <a:rPr lang="en-US" sz="2200" dirty="0"/>
              <a:t>The infiltrating cells (T- and B-cells, dendritic cells) interfere with glandular function at several points: destruction of glandular elements by cell-mediated mechanisms; secretion of cytokines that activate pathways bearing the signature of type 1 and 2 interferons; production of autoantibodies that interfere with muscarinic receptors; and secretion of </a:t>
            </a:r>
            <a:r>
              <a:rPr lang="en-US" sz="2200" dirty="0" err="1"/>
              <a:t>metalloproteinases</a:t>
            </a:r>
            <a:r>
              <a:rPr lang="en-US" sz="2200" dirty="0"/>
              <a:t> (MMPs) that interfere with the interaction of the glandular cell with its extracellular matrix, which is necessary for efficient glandular function. As the process progresses, the mucosal surfaces become sites of chronic inflammation and the start of a vicious circle.</a:t>
            </a:r>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2" descr="http://www.stetoskop.info/images/stories/sjogrenov-sindrom/slik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7728" y="0"/>
            <a:ext cx="3104271"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2543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2" descr="http://upload.wikimedia.org/wikipedia/commons/6/61/Sjogren_syndrome_(2).jpg"/>
          <p:cNvPicPr>
            <a:picLocks noChangeAspect="1" noChangeArrowheads="1"/>
          </p:cNvPicPr>
          <p:nvPr/>
        </p:nvPicPr>
        <p:blipFill>
          <a:blip r:embed="rId2">
            <a:extLst>
              <a:ext uri="{28A0092B-C50C-407E-A947-70E740481C1C}">
                <a14:useLocalDpi xmlns:a14="http://schemas.microsoft.com/office/drawing/2010/main" val="0"/>
              </a:ext>
            </a:extLst>
          </a:blip>
          <a:srcRect t="14325" b="14325"/>
          <a:stretch>
            <a:fillRect/>
          </a:stretch>
        </p:blipFill>
        <p:spPr>
          <a:xfrm>
            <a:off x="8131127" y="1082360"/>
            <a:ext cx="4060874" cy="4024211"/>
          </a:xfrm>
          <a:prstGeom prst="rect">
            <a:avLst/>
          </a:prstGeom>
          <a:noFill/>
        </p:spPr>
      </p:pic>
      <p:sp>
        <p:nvSpPr>
          <p:cNvPr id="6" name="Rectangle 5"/>
          <p:cNvSpPr/>
          <p:nvPr/>
        </p:nvSpPr>
        <p:spPr>
          <a:xfrm>
            <a:off x="313510" y="1082360"/>
            <a:ext cx="7817618" cy="5509200"/>
          </a:xfrm>
          <a:prstGeom prst="rect">
            <a:avLst/>
          </a:prstGeom>
        </p:spPr>
        <p:txBody>
          <a:bodyPr wrap="square">
            <a:spAutoFit/>
          </a:bodyPr>
          <a:lstStyle/>
          <a:p>
            <a:pPr fontAlgn="base">
              <a:buFont typeface="Arial" panose="020B0604020202020204" pitchFamily="34" charset="0"/>
              <a:buChar char="•"/>
            </a:pPr>
            <a:r>
              <a:rPr lang="en-US" sz="2200" b="0" i="0" dirty="0" smtClean="0">
                <a:solidFill>
                  <a:srgbClr val="000000"/>
                </a:solidFill>
                <a:effectLst/>
              </a:rPr>
              <a:t>Focal lymphocytic </a:t>
            </a:r>
            <a:r>
              <a:rPr lang="en-US" sz="2200" b="0" i="0" dirty="0" err="1" smtClean="0">
                <a:solidFill>
                  <a:srgbClr val="000000"/>
                </a:solidFill>
                <a:effectLst/>
              </a:rPr>
              <a:t>sialadenitis</a:t>
            </a:r>
            <a:r>
              <a:rPr lang="en-US" sz="2200" b="0" i="0" dirty="0" smtClean="0">
                <a:solidFill>
                  <a:srgbClr val="000000"/>
                </a:solidFill>
                <a:effectLst/>
              </a:rPr>
              <a:t> is the histological hallmark</a:t>
            </a:r>
          </a:p>
          <a:p>
            <a:pPr marL="742950" lvl="1" indent="-285750" fontAlgn="base">
              <a:buFont typeface="Arial" panose="020B0604020202020204" pitchFamily="34" charset="0"/>
              <a:buChar char="•"/>
            </a:pPr>
            <a:r>
              <a:rPr lang="en-US" sz="2200" b="0" i="0" dirty="0" smtClean="0">
                <a:solidFill>
                  <a:srgbClr val="000000"/>
                </a:solidFill>
                <a:effectLst/>
              </a:rPr>
              <a:t>1 or more dense aggregates with 50 or more lymphocytes</a:t>
            </a:r>
          </a:p>
          <a:p>
            <a:pPr marL="742950" lvl="1" indent="-285750" fontAlgn="base">
              <a:buFont typeface="Arial" panose="020B0604020202020204" pitchFamily="34" charset="0"/>
              <a:buChar char="•"/>
            </a:pPr>
            <a:r>
              <a:rPr lang="en-US" sz="2200" b="0" i="0" dirty="0" smtClean="0">
                <a:solidFill>
                  <a:srgbClr val="000000"/>
                </a:solidFill>
                <a:effectLst/>
              </a:rPr>
              <a:t>Usually in perivascular or </a:t>
            </a:r>
            <a:r>
              <a:rPr lang="en-US" sz="2200" b="0" i="0" dirty="0" err="1" smtClean="0">
                <a:solidFill>
                  <a:srgbClr val="000000"/>
                </a:solidFill>
                <a:effectLst/>
              </a:rPr>
              <a:t>periductal</a:t>
            </a:r>
            <a:r>
              <a:rPr lang="en-US" sz="2200" b="0" i="0" dirty="0" smtClean="0">
                <a:solidFill>
                  <a:srgbClr val="000000"/>
                </a:solidFill>
                <a:effectLst/>
              </a:rPr>
              <a:t> areas</a:t>
            </a:r>
          </a:p>
          <a:p>
            <a:pPr marL="742950" lvl="1" indent="-285750" fontAlgn="base">
              <a:buFont typeface="Arial" panose="020B0604020202020204" pitchFamily="34" charset="0"/>
              <a:buChar char="•"/>
            </a:pPr>
            <a:r>
              <a:rPr lang="en-US" sz="2200" b="0" i="0" dirty="0" smtClean="0">
                <a:solidFill>
                  <a:srgbClr val="000000"/>
                </a:solidFill>
                <a:effectLst/>
              </a:rPr>
              <a:t>Cannot be attributed if dominated by features of nonspecific chronic </a:t>
            </a:r>
            <a:r>
              <a:rPr lang="en-US" sz="2200" b="0" i="0" dirty="0" err="1" smtClean="0">
                <a:solidFill>
                  <a:srgbClr val="000000"/>
                </a:solidFill>
                <a:effectLst/>
              </a:rPr>
              <a:t>sialadenitis</a:t>
            </a:r>
            <a:r>
              <a:rPr lang="en-US" sz="2200" b="0" i="0" dirty="0" smtClean="0">
                <a:solidFill>
                  <a:srgbClr val="000000"/>
                </a:solidFill>
                <a:effectLst/>
              </a:rPr>
              <a:t> or chronic </a:t>
            </a:r>
            <a:r>
              <a:rPr lang="en-US" sz="2200" b="0" i="0" dirty="0" err="1" smtClean="0">
                <a:solidFill>
                  <a:srgbClr val="000000"/>
                </a:solidFill>
                <a:effectLst/>
              </a:rPr>
              <a:t>sclerosing</a:t>
            </a:r>
            <a:r>
              <a:rPr lang="en-US" sz="2200" b="0" i="0" dirty="0" smtClean="0">
                <a:solidFill>
                  <a:srgbClr val="000000"/>
                </a:solidFill>
                <a:effectLst/>
              </a:rPr>
              <a:t> </a:t>
            </a:r>
            <a:r>
              <a:rPr lang="en-US" sz="2200" b="0" i="0" dirty="0" err="1" smtClean="0">
                <a:solidFill>
                  <a:srgbClr val="000000"/>
                </a:solidFill>
                <a:effectLst/>
              </a:rPr>
              <a:t>sialadenitis</a:t>
            </a:r>
            <a:endParaRPr lang="en-US" sz="2200" b="0" i="0" dirty="0" smtClean="0">
              <a:solidFill>
                <a:srgbClr val="000000"/>
              </a:solidFill>
              <a:effectLst/>
            </a:endParaRPr>
          </a:p>
          <a:p>
            <a:pPr fontAlgn="base">
              <a:buFont typeface="Arial" panose="020B0604020202020204" pitchFamily="34" charset="0"/>
              <a:buChar char="•"/>
            </a:pPr>
            <a:r>
              <a:rPr lang="en-US" sz="2200" b="0" i="0" dirty="0" smtClean="0">
                <a:solidFill>
                  <a:srgbClr val="000000"/>
                </a:solidFill>
                <a:effectLst/>
              </a:rPr>
              <a:t>Other features are nonspecific and include</a:t>
            </a:r>
          </a:p>
          <a:p>
            <a:pPr marL="742950" lvl="1" indent="-285750" fontAlgn="base">
              <a:buFont typeface="Arial" panose="020B0604020202020204" pitchFamily="34" charset="0"/>
              <a:buChar char="•"/>
            </a:pPr>
            <a:r>
              <a:rPr lang="en-US" sz="2200" b="0" i="0" dirty="0" smtClean="0">
                <a:solidFill>
                  <a:srgbClr val="000000"/>
                </a:solidFill>
                <a:effectLst/>
              </a:rPr>
              <a:t>Nonspecific chronic </a:t>
            </a:r>
            <a:r>
              <a:rPr lang="en-US" sz="2200" b="0" i="0" dirty="0" err="1" smtClean="0">
                <a:solidFill>
                  <a:srgbClr val="000000"/>
                </a:solidFill>
                <a:effectLst/>
              </a:rPr>
              <a:t>sialadenitis</a:t>
            </a:r>
            <a:r>
              <a:rPr lang="en-US" sz="2200" b="0" i="0" dirty="0" smtClean="0">
                <a:solidFill>
                  <a:srgbClr val="000000"/>
                </a:solidFill>
                <a:effectLst/>
              </a:rPr>
              <a:t> and chronic </a:t>
            </a:r>
            <a:r>
              <a:rPr lang="en-US" sz="2200" b="0" i="0" dirty="0" err="1" smtClean="0">
                <a:solidFill>
                  <a:srgbClr val="000000"/>
                </a:solidFill>
                <a:effectLst/>
              </a:rPr>
              <a:t>sclerosing</a:t>
            </a:r>
            <a:r>
              <a:rPr lang="en-US" sz="2200" b="0" i="0" dirty="0" smtClean="0">
                <a:solidFill>
                  <a:srgbClr val="000000"/>
                </a:solidFill>
                <a:effectLst/>
              </a:rPr>
              <a:t> </a:t>
            </a:r>
            <a:r>
              <a:rPr lang="en-US" sz="2200" b="0" i="0" dirty="0" err="1" smtClean="0">
                <a:solidFill>
                  <a:srgbClr val="000000"/>
                </a:solidFill>
                <a:effectLst/>
              </a:rPr>
              <a:t>sialadenitis</a:t>
            </a:r>
            <a:endParaRPr lang="en-US" sz="2200" b="0" i="0" dirty="0" smtClean="0">
              <a:solidFill>
                <a:srgbClr val="000000"/>
              </a:solidFill>
              <a:effectLst/>
            </a:endParaRPr>
          </a:p>
          <a:p>
            <a:pPr marL="1143000" lvl="2" indent="-228600" fontAlgn="base">
              <a:buFont typeface="Arial" panose="020B0604020202020204" pitchFamily="34" charset="0"/>
              <a:buChar char="•"/>
            </a:pPr>
            <a:r>
              <a:rPr lang="en-US" sz="2200" b="0" i="0" dirty="0" smtClean="0">
                <a:solidFill>
                  <a:srgbClr val="000000"/>
                </a:solidFill>
                <a:effectLst/>
              </a:rPr>
              <a:t>Mild to diffuse lymphocytic infiltrates</a:t>
            </a:r>
          </a:p>
          <a:p>
            <a:pPr marL="1143000" lvl="2" indent="-228600" fontAlgn="base">
              <a:buFont typeface="Arial" panose="020B0604020202020204" pitchFamily="34" charset="0"/>
              <a:buChar char="•"/>
            </a:pPr>
            <a:r>
              <a:rPr lang="en-US" sz="2200" b="0" i="0" dirty="0" smtClean="0">
                <a:solidFill>
                  <a:srgbClr val="000000"/>
                </a:solidFill>
                <a:effectLst/>
              </a:rPr>
              <a:t>Progressive atrophy of normal salivary gland acini</a:t>
            </a:r>
          </a:p>
          <a:p>
            <a:pPr marL="1143000" lvl="2" indent="-228600" fontAlgn="base">
              <a:buFont typeface="Arial" panose="020B0604020202020204" pitchFamily="34" charset="0"/>
              <a:buChar char="•"/>
            </a:pPr>
            <a:r>
              <a:rPr lang="en-US" sz="2200" b="0" i="0" dirty="0" smtClean="0">
                <a:solidFill>
                  <a:srgbClr val="000000"/>
                </a:solidFill>
                <a:effectLst/>
              </a:rPr>
              <a:t>Duct dilatation</a:t>
            </a:r>
          </a:p>
          <a:p>
            <a:pPr marL="1143000" lvl="2" indent="-228600" fontAlgn="base">
              <a:buFont typeface="Arial" panose="020B0604020202020204" pitchFamily="34" charset="0"/>
              <a:buChar char="•"/>
            </a:pPr>
            <a:r>
              <a:rPr lang="en-US" sz="2200" b="0" i="0" dirty="0" smtClean="0">
                <a:solidFill>
                  <a:srgbClr val="000000"/>
                </a:solidFill>
                <a:effectLst/>
              </a:rPr>
              <a:t>Variable parenchymal fibrosis</a:t>
            </a:r>
          </a:p>
          <a:p>
            <a:pPr marL="742950" lvl="1" indent="-285750" fontAlgn="base">
              <a:buFont typeface="Arial" panose="020B0604020202020204" pitchFamily="34" charset="0"/>
              <a:buChar char="•"/>
            </a:pPr>
            <a:r>
              <a:rPr lang="en-US" sz="2200" b="0" i="0" dirty="0" err="1" smtClean="0">
                <a:solidFill>
                  <a:srgbClr val="000000"/>
                </a:solidFill>
                <a:effectLst/>
              </a:rPr>
              <a:t>Lymphoepithelial</a:t>
            </a:r>
            <a:r>
              <a:rPr lang="en-US" sz="2200" b="0" i="0" dirty="0" smtClean="0">
                <a:solidFill>
                  <a:srgbClr val="000000"/>
                </a:solidFill>
                <a:effectLst/>
              </a:rPr>
              <a:t> lesions (seen in ~50% of patients with primary </a:t>
            </a:r>
            <a:r>
              <a:rPr lang="en-US" sz="2200" b="0" i="0" dirty="0" err="1" smtClean="0">
                <a:solidFill>
                  <a:srgbClr val="000000"/>
                </a:solidFill>
                <a:effectLst/>
              </a:rPr>
              <a:t>Sjögren</a:t>
            </a:r>
            <a:r>
              <a:rPr lang="en-US" sz="2200" b="0" i="0" dirty="0" smtClean="0">
                <a:solidFill>
                  <a:srgbClr val="000000"/>
                </a:solidFill>
                <a:effectLst/>
              </a:rPr>
              <a:t> syndrome)</a:t>
            </a:r>
          </a:p>
          <a:p>
            <a:pPr marL="1143000" lvl="2" indent="-228600" fontAlgn="base">
              <a:buFont typeface="Arial" panose="020B0604020202020204" pitchFamily="34" charset="0"/>
              <a:buChar char="•"/>
            </a:pPr>
            <a:r>
              <a:rPr lang="en-US" sz="2200" b="0" i="0" dirty="0" smtClean="0">
                <a:solidFill>
                  <a:srgbClr val="000000"/>
                </a:solidFill>
                <a:effectLst/>
              </a:rPr>
              <a:t>Lymphocytic infiltrate of ducts and basal cell hyperplasia</a:t>
            </a:r>
          </a:p>
          <a:p>
            <a:pPr marL="742950" lvl="1" indent="-285750" fontAlgn="base">
              <a:buFont typeface="Arial" panose="020B0604020202020204" pitchFamily="34" charset="0"/>
              <a:buChar char="•"/>
            </a:pPr>
            <a:r>
              <a:rPr lang="en-US" sz="2200" b="0" i="0" dirty="0" smtClean="0">
                <a:solidFill>
                  <a:srgbClr val="000000"/>
                </a:solidFill>
                <a:effectLst/>
              </a:rPr>
              <a:t>Ectopic germinal centers</a:t>
            </a:r>
            <a:endParaRPr lang="en-US" sz="2200" b="0" i="0" dirty="0">
              <a:solidFill>
                <a:srgbClr val="000000"/>
              </a:solidFill>
              <a:effectLst/>
            </a:endParaRPr>
          </a:p>
        </p:txBody>
      </p:sp>
      <p:sp>
        <p:nvSpPr>
          <p:cNvPr id="7" name="Title 1"/>
          <p:cNvSpPr>
            <a:spLocks noGrp="1"/>
          </p:cNvSpPr>
          <p:nvPr>
            <p:ph type="title"/>
          </p:nvPr>
        </p:nvSpPr>
        <p:spPr>
          <a:xfrm>
            <a:off x="719462" y="-127244"/>
            <a:ext cx="10515600" cy="1325563"/>
          </a:xfrm>
        </p:spPr>
        <p:txBody>
          <a:bodyPr>
            <a:normAutofit/>
          </a:bodyPr>
          <a:lstStyle/>
          <a:p>
            <a:r>
              <a:rPr lang="en-US" sz="3400" b="1" dirty="0" err="1" smtClean="0"/>
              <a:t>Sjögren's</a:t>
            </a:r>
            <a:r>
              <a:rPr lang="en-US" sz="3400" b="1" dirty="0" smtClean="0"/>
              <a:t> syndrome – </a:t>
            </a:r>
            <a:r>
              <a:rPr lang="en-US" sz="3400" b="1" dirty="0" err="1" smtClean="0"/>
              <a:t>microscopipc</a:t>
            </a:r>
            <a:r>
              <a:rPr lang="en-US" sz="3400" b="1" dirty="0" smtClean="0"/>
              <a:t> features</a:t>
            </a:r>
            <a:endParaRPr lang="en-US" sz="3400" b="1" dirty="0"/>
          </a:p>
        </p:txBody>
      </p:sp>
    </p:spTree>
    <p:extLst>
      <p:ext uri="{BB962C8B-B14F-4D97-AF65-F5344CB8AC3E}">
        <p14:creationId xmlns:p14="http://schemas.microsoft.com/office/powerpoint/2010/main" val="26606648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5394" y="943500"/>
            <a:ext cx="11486606" cy="4351338"/>
          </a:xfrm>
        </p:spPr>
        <p:txBody>
          <a:bodyPr>
            <a:noAutofit/>
          </a:bodyPr>
          <a:lstStyle/>
          <a:p>
            <a:pPr fontAlgn="base"/>
            <a:r>
              <a:rPr lang="en-US" sz="2200" dirty="0" smtClean="0"/>
              <a:t>2016 </a:t>
            </a:r>
            <a:r>
              <a:rPr lang="en-US" sz="2200" dirty="0"/>
              <a:t>ACR / EULAR classification system</a:t>
            </a:r>
          </a:p>
          <a:p>
            <a:pPr lvl="1" fontAlgn="base"/>
            <a:r>
              <a:rPr lang="en-US" sz="2200" dirty="0"/>
              <a:t>Score ≥ 4 is compatible with a diagnosis of primary </a:t>
            </a:r>
            <a:r>
              <a:rPr lang="en-US" sz="2200" dirty="0" err="1"/>
              <a:t>Sjögren</a:t>
            </a:r>
            <a:r>
              <a:rPr lang="en-US" sz="2200" dirty="0"/>
              <a:t> syndrome in patients experiencing ocular or oral dryness or with clinical suspicion due to systemic features </a:t>
            </a:r>
            <a:r>
              <a:rPr lang="en-US" sz="2200" dirty="0" smtClean="0"/>
              <a:t>Factors </a:t>
            </a:r>
            <a:r>
              <a:rPr lang="en-US" sz="2200" dirty="0"/>
              <a:t>assessed include</a:t>
            </a:r>
          </a:p>
          <a:p>
            <a:pPr lvl="1" fontAlgn="base"/>
            <a:r>
              <a:rPr lang="en-US" sz="2200" dirty="0"/>
              <a:t>Labial salivary gland biopsy with lymphocytic </a:t>
            </a:r>
            <a:r>
              <a:rPr lang="en-US" sz="2200" dirty="0" err="1"/>
              <a:t>sialadenitis</a:t>
            </a:r>
            <a:r>
              <a:rPr lang="en-US" sz="2200" dirty="0"/>
              <a:t> and focus score ≥ 1 (3 points)</a:t>
            </a:r>
          </a:p>
          <a:p>
            <a:pPr lvl="1" fontAlgn="base"/>
            <a:r>
              <a:rPr lang="en-US" sz="2200" dirty="0"/>
              <a:t>Anti-SSA (Ro) positive serology (3 points)</a:t>
            </a:r>
          </a:p>
          <a:p>
            <a:pPr lvl="1" fontAlgn="base"/>
            <a:r>
              <a:rPr lang="en-US" sz="2200" dirty="0"/>
              <a:t>Ocular staining score ≥ 5 (1 point)</a:t>
            </a:r>
          </a:p>
          <a:p>
            <a:pPr lvl="1" fontAlgn="base"/>
            <a:r>
              <a:rPr lang="en-US" sz="2200" dirty="0" err="1"/>
              <a:t>Schirmer</a:t>
            </a:r>
            <a:r>
              <a:rPr lang="en-US" sz="2200" dirty="0"/>
              <a:t> test ≤ 5 mm / 5 min (1 point)</a:t>
            </a:r>
          </a:p>
          <a:p>
            <a:pPr lvl="1" fontAlgn="base"/>
            <a:r>
              <a:rPr lang="en-US" sz="2200" dirty="0"/>
              <a:t>Unstimulated whole saliva flow rate ≤ 1 mL/min (1 point)</a:t>
            </a:r>
          </a:p>
          <a:p>
            <a:pPr fontAlgn="base"/>
            <a:r>
              <a:rPr lang="en-US" sz="2200" dirty="0"/>
              <a:t>Exclusion criteria</a:t>
            </a:r>
          </a:p>
          <a:p>
            <a:pPr lvl="1" fontAlgn="base"/>
            <a:r>
              <a:rPr lang="en-US" sz="2200" dirty="0"/>
              <a:t>History of head and neck radiation treatment</a:t>
            </a:r>
          </a:p>
          <a:p>
            <a:pPr lvl="1" fontAlgn="base"/>
            <a:r>
              <a:rPr lang="en-US" sz="2200" dirty="0"/>
              <a:t>Active hepatitis C infection</a:t>
            </a:r>
          </a:p>
          <a:p>
            <a:pPr lvl="1" fontAlgn="base"/>
            <a:r>
              <a:rPr lang="en-US" sz="2200" dirty="0"/>
              <a:t>Sarcoidosis, amyloidosis</a:t>
            </a:r>
          </a:p>
          <a:p>
            <a:pPr lvl="1" fontAlgn="base"/>
            <a:r>
              <a:rPr lang="en-US" sz="2200" dirty="0"/>
              <a:t>IgG4 related disease</a:t>
            </a:r>
          </a:p>
          <a:p>
            <a:pPr lvl="1" fontAlgn="base"/>
            <a:r>
              <a:rPr lang="en-US" sz="2200" dirty="0"/>
              <a:t>Graft versus host disease</a:t>
            </a:r>
          </a:p>
          <a:p>
            <a:pPr lvl="1" fontAlgn="base"/>
            <a:r>
              <a:rPr lang="en-US" sz="2200" dirty="0"/>
              <a:t>Acquired immunodeficiency syndrome</a:t>
            </a:r>
          </a:p>
          <a:p>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705394"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err="1" smtClean="0"/>
              <a:t>Sjögren's</a:t>
            </a:r>
            <a:r>
              <a:rPr lang="en-US" sz="3400" b="1" dirty="0" smtClean="0"/>
              <a:t> syndrome – </a:t>
            </a:r>
            <a:r>
              <a:rPr lang="en-US" sz="3600" b="1" dirty="0" smtClean="0"/>
              <a:t>Diagnosis</a:t>
            </a:r>
          </a:p>
          <a:p>
            <a:endParaRPr lang="en-US" sz="3400" b="1" dirty="0"/>
          </a:p>
        </p:txBody>
      </p:sp>
    </p:spTree>
    <p:extLst>
      <p:ext uri="{BB962C8B-B14F-4D97-AF65-F5344CB8AC3E}">
        <p14:creationId xmlns:p14="http://schemas.microsoft.com/office/powerpoint/2010/main" val="19212415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509" y="883090"/>
            <a:ext cx="11878491" cy="5763895"/>
          </a:xfrm>
        </p:spPr>
        <p:txBody>
          <a:bodyPr>
            <a:noAutofit/>
          </a:bodyPr>
          <a:lstStyle/>
          <a:p>
            <a:pPr fontAlgn="base">
              <a:lnSpc>
                <a:spcPct val="100000"/>
              </a:lnSpc>
              <a:spcBef>
                <a:spcPts val="0"/>
              </a:spcBef>
            </a:pPr>
            <a:r>
              <a:rPr lang="en-US" sz="2200" b="1" dirty="0"/>
              <a:t>Laboratory</a:t>
            </a:r>
          </a:p>
          <a:p>
            <a:pPr fontAlgn="base">
              <a:lnSpc>
                <a:spcPct val="100000"/>
              </a:lnSpc>
              <a:spcBef>
                <a:spcPts val="0"/>
              </a:spcBef>
            </a:pPr>
            <a:r>
              <a:rPr lang="en-US" sz="2200" dirty="0"/>
              <a:t>Positive anti-SSA (Ro) antibodies and anti-SSB (La) antibodies</a:t>
            </a:r>
          </a:p>
          <a:p>
            <a:pPr fontAlgn="base">
              <a:lnSpc>
                <a:spcPct val="100000"/>
              </a:lnSpc>
              <a:spcBef>
                <a:spcPts val="0"/>
              </a:spcBef>
            </a:pPr>
            <a:r>
              <a:rPr lang="en-US" sz="2200" dirty="0"/>
              <a:t>Emerging potential biomarkers: muscarinic type 3 receptor (M3R), salivary calprotectin and </a:t>
            </a:r>
            <a:r>
              <a:rPr lang="en-US" sz="2200" dirty="0" err="1"/>
              <a:t>carbamylated</a:t>
            </a:r>
            <a:r>
              <a:rPr lang="en-US" sz="2200" dirty="0"/>
              <a:t> proteins (</a:t>
            </a:r>
            <a:r>
              <a:rPr lang="en-US" sz="2200" dirty="0" err="1"/>
              <a:t>homocitrulline</a:t>
            </a:r>
            <a:r>
              <a:rPr lang="en-US" sz="2200" dirty="0" smtClean="0"/>
              <a:t>)</a:t>
            </a:r>
            <a:endParaRPr lang="en-US" sz="2200" dirty="0"/>
          </a:p>
          <a:p>
            <a:pPr fontAlgn="base">
              <a:lnSpc>
                <a:spcPct val="100000"/>
              </a:lnSpc>
              <a:spcBef>
                <a:spcPts val="0"/>
              </a:spcBef>
            </a:pPr>
            <a:r>
              <a:rPr lang="en-US" sz="2200" b="1" dirty="0"/>
              <a:t>Radiology description</a:t>
            </a:r>
          </a:p>
          <a:p>
            <a:pPr fontAlgn="base">
              <a:lnSpc>
                <a:spcPct val="100000"/>
              </a:lnSpc>
              <a:spcBef>
                <a:spcPts val="0"/>
              </a:spcBef>
            </a:pPr>
            <a:r>
              <a:rPr lang="en-US" sz="2200" dirty="0" err="1"/>
              <a:t>Sialography</a:t>
            </a:r>
            <a:endParaRPr lang="en-US" sz="2200" dirty="0"/>
          </a:p>
          <a:p>
            <a:pPr lvl="1" fontAlgn="base">
              <a:lnSpc>
                <a:spcPct val="100000"/>
              </a:lnSpc>
              <a:spcBef>
                <a:spcPts val="0"/>
              </a:spcBef>
            </a:pPr>
            <a:r>
              <a:rPr lang="en-US" sz="2200" dirty="0"/>
              <a:t>Serial </a:t>
            </a:r>
            <a:r>
              <a:rPr lang="en-US" sz="2200" dirty="0" err="1"/>
              <a:t>Xray</a:t>
            </a:r>
            <a:r>
              <a:rPr lang="en-US" sz="2200" dirty="0"/>
              <a:t> projections taken following injection of contrast medium</a:t>
            </a:r>
          </a:p>
          <a:p>
            <a:pPr lvl="2" fontAlgn="base">
              <a:lnSpc>
                <a:spcPct val="100000"/>
              </a:lnSpc>
              <a:spcBef>
                <a:spcPts val="0"/>
              </a:spcBef>
            </a:pPr>
            <a:r>
              <a:rPr lang="en-US" sz="2200" dirty="0"/>
              <a:t>Imaging with computed tomography (CT) and magnetic resonance imaging (MRI) has also been developed producing 3 dimensional images of the ductal system</a:t>
            </a:r>
          </a:p>
          <a:p>
            <a:pPr lvl="1" fontAlgn="base">
              <a:lnSpc>
                <a:spcPct val="100000"/>
              </a:lnSpc>
              <a:spcBef>
                <a:spcPts val="0"/>
              </a:spcBef>
            </a:pPr>
            <a:r>
              <a:rPr lang="en-US" sz="2200" dirty="0"/>
              <a:t>Dilatation of ducts and punctate collections of contrast medium (</a:t>
            </a:r>
            <a:r>
              <a:rPr lang="en-US" sz="2200" dirty="0" err="1"/>
              <a:t>sialectasis</a:t>
            </a:r>
            <a:r>
              <a:rPr lang="en-US" sz="2200" dirty="0"/>
              <a:t>)</a:t>
            </a:r>
          </a:p>
          <a:p>
            <a:pPr lvl="1" fontAlgn="base">
              <a:lnSpc>
                <a:spcPct val="100000"/>
              </a:lnSpc>
              <a:spcBef>
                <a:spcPts val="0"/>
              </a:spcBef>
            </a:pPr>
            <a:r>
              <a:rPr lang="en-US" sz="2200" dirty="0"/>
              <a:t>Sparsity of ductal branching</a:t>
            </a:r>
          </a:p>
          <a:p>
            <a:pPr fontAlgn="base">
              <a:lnSpc>
                <a:spcPct val="100000"/>
              </a:lnSpc>
              <a:spcBef>
                <a:spcPts val="0"/>
              </a:spcBef>
            </a:pPr>
            <a:r>
              <a:rPr lang="en-US" sz="2200" dirty="0" smtClean="0"/>
              <a:t>MRI</a:t>
            </a:r>
            <a:endParaRPr lang="en-US" sz="2200" dirty="0"/>
          </a:p>
          <a:p>
            <a:pPr lvl="1" fontAlgn="base">
              <a:lnSpc>
                <a:spcPct val="100000"/>
              </a:lnSpc>
              <a:spcBef>
                <a:spcPts val="0"/>
              </a:spcBef>
            </a:pPr>
            <a:r>
              <a:rPr lang="en-US" sz="2200" dirty="0"/>
              <a:t>Heterogeneous signal intensity distribution on T1 and T2 weighted images conveying a salt and pepper appearance</a:t>
            </a:r>
          </a:p>
          <a:p>
            <a:pPr lvl="1" fontAlgn="base">
              <a:lnSpc>
                <a:spcPct val="100000"/>
              </a:lnSpc>
              <a:spcBef>
                <a:spcPts val="0"/>
              </a:spcBef>
            </a:pPr>
            <a:r>
              <a:rPr lang="en-US" sz="2200" dirty="0"/>
              <a:t>Cystic changes in advanced </a:t>
            </a:r>
            <a:r>
              <a:rPr lang="en-US" sz="2200" dirty="0" smtClean="0"/>
              <a:t>disease</a:t>
            </a:r>
            <a:endParaRPr lang="en-US" sz="2200" dirty="0"/>
          </a:p>
          <a:p>
            <a:pPr fontAlgn="base">
              <a:lnSpc>
                <a:spcPct val="100000"/>
              </a:lnSpc>
              <a:spcBef>
                <a:spcPts val="0"/>
              </a:spcBef>
            </a:pPr>
            <a:r>
              <a:rPr lang="en-US" sz="2200" dirty="0"/>
              <a:t>Ultrasound</a:t>
            </a:r>
          </a:p>
          <a:p>
            <a:pPr lvl="1" fontAlgn="base">
              <a:lnSpc>
                <a:spcPct val="100000"/>
              </a:lnSpc>
              <a:spcBef>
                <a:spcPts val="0"/>
              </a:spcBef>
            </a:pPr>
            <a:r>
              <a:rPr lang="en-US" sz="2200" dirty="0" err="1"/>
              <a:t>Hypoechogenic</a:t>
            </a:r>
            <a:r>
              <a:rPr lang="en-US" sz="2200" dirty="0"/>
              <a:t> areas, </a:t>
            </a:r>
            <a:r>
              <a:rPr lang="en-US" sz="2200" dirty="0" err="1"/>
              <a:t>hyperechogenic</a:t>
            </a:r>
            <a:r>
              <a:rPr lang="en-US" sz="2200" dirty="0"/>
              <a:t> reflections and poorly defined salivary gland </a:t>
            </a:r>
            <a:r>
              <a:rPr lang="en-US" sz="2200" dirty="0" smtClean="0"/>
              <a:t>borders</a:t>
            </a:r>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677259" y="-211014"/>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err="1" smtClean="0"/>
              <a:t>Sjögren's</a:t>
            </a:r>
            <a:r>
              <a:rPr lang="en-US" sz="3400" b="1" dirty="0" smtClean="0"/>
              <a:t> syndrome – </a:t>
            </a:r>
            <a:r>
              <a:rPr lang="en-US" sz="3600" b="1" dirty="0" smtClean="0"/>
              <a:t>Diagnosis</a:t>
            </a:r>
            <a:endParaRPr lang="en-US" sz="3400" b="1" dirty="0"/>
          </a:p>
        </p:txBody>
      </p:sp>
    </p:spTree>
    <p:extLst>
      <p:ext uri="{BB962C8B-B14F-4D97-AF65-F5344CB8AC3E}">
        <p14:creationId xmlns:p14="http://schemas.microsoft.com/office/powerpoint/2010/main" val="36442328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8070" y="2521975"/>
            <a:ext cx="6139375" cy="4351338"/>
          </a:xfrm>
        </p:spPr>
        <p:txBody>
          <a:bodyPr/>
          <a:lstStyle/>
          <a:p>
            <a:pPr algn="just"/>
            <a:r>
              <a:rPr lang="en-US" dirty="0" smtClean="0"/>
              <a:t>Due to the long-term proliferation of lymphatic tissue in the salivary gland, </a:t>
            </a:r>
            <a:r>
              <a:rPr lang="en-US" b="1" dirty="0" smtClean="0"/>
              <a:t>non-Hodgkin B</a:t>
            </a:r>
            <a:r>
              <a:rPr lang="en-US" dirty="0" smtClean="0"/>
              <a:t> cell lymphoma can develop, as well as </a:t>
            </a:r>
            <a:r>
              <a:rPr lang="en-US" b="1" dirty="0" smtClean="0"/>
              <a:t>MALT</a:t>
            </a:r>
            <a:r>
              <a:rPr lang="en-US" dirty="0" smtClean="0"/>
              <a:t> lymphoma (in about 1% of cases).</a:t>
            </a:r>
            <a:endParaRPr lang="en-US"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622495" y="407964"/>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err="1" smtClean="0"/>
              <a:t>Sjögren's</a:t>
            </a:r>
            <a:r>
              <a:rPr lang="en-US" sz="3400" b="1" dirty="0" smtClean="0"/>
              <a:t> syndrome – </a:t>
            </a:r>
            <a:r>
              <a:rPr lang="en-US" sz="3600" b="1" dirty="0" smtClean="0"/>
              <a:t>Complications </a:t>
            </a:r>
            <a:endParaRPr lang="en-US" sz="3400" b="1" dirty="0"/>
          </a:p>
        </p:txBody>
      </p:sp>
      <p:pic>
        <p:nvPicPr>
          <p:cNvPr id="6" name="Picture 2"/>
          <p:cNvPicPr>
            <a:picLocks noChangeAspect="1" noChangeArrowheads="1"/>
          </p:cNvPicPr>
          <p:nvPr/>
        </p:nvPicPr>
        <p:blipFill>
          <a:blip r:embed="rId2"/>
          <a:stretch>
            <a:fillRect/>
          </a:stretch>
        </p:blipFill>
        <p:spPr bwMode="auto">
          <a:xfrm>
            <a:off x="8287378" y="2447778"/>
            <a:ext cx="3904621" cy="2306405"/>
          </a:xfrm>
          <a:prstGeom prst="rect">
            <a:avLst/>
          </a:prstGeom>
          <a:noFill/>
          <a:ln w="9525">
            <a:solidFill>
              <a:schemeClr val="tx1">
                <a:lumMod val="95000"/>
                <a:lumOff val="5000"/>
              </a:schemeClr>
            </a:solidFill>
            <a:miter lim="800000"/>
            <a:headEnd/>
            <a:tailEnd/>
          </a:ln>
          <a:effectLst/>
        </p:spPr>
      </p:pic>
      <p:pic>
        <p:nvPicPr>
          <p:cNvPr id="7" name="Picture 3"/>
          <p:cNvPicPr>
            <a:picLocks noChangeAspect="1" noChangeArrowheads="1"/>
          </p:cNvPicPr>
          <p:nvPr/>
        </p:nvPicPr>
        <p:blipFill>
          <a:blip r:embed="rId3"/>
          <a:stretch>
            <a:fillRect/>
          </a:stretch>
        </p:blipFill>
        <p:spPr bwMode="auto">
          <a:xfrm>
            <a:off x="8287378" y="4754184"/>
            <a:ext cx="3835791" cy="2103816"/>
          </a:xfrm>
          <a:prstGeom prst="rect">
            <a:avLst/>
          </a:prstGeom>
          <a:noFill/>
          <a:ln w="9525">
            <a:solidFill>
              <a:schemeClr val="tx1">
                <a:lumMod val="95000"/>
                <a:lumOff val="5000"/>
              </a:schemeClr>
            </a:solidFill>
            <a:miter lim="800000"/>
            <a:headEnd/>
            <a:tailEnd/>
          </a:ln>
          <a:effectLst/>
        </p:spPr>
      </p:pic>
      <p:pic>
        <p:nvPicPr>
          <p:cNvPr id="8" name="Picture 2"/>
          <p:cNvPicPr>
            <a:picLocks noChangeAspect="1" noChangeArrowheads="1"/>
          </p:cNvPicPr>
          <p:nvPr/>
        </p:nvPicPr>
        <p:blipFill>
          <a:blip r:embed="rId4"/>
          <a:srcRect/>
          <a:stretch>
            <a:fillRect/>
          </a:stretch>
        </p:blipFill>
        <p:spPr bwMode="auto">
          <a:xfrm>
            <a:off x="8287378" y="35709"/>
            <a:ext cx="3904622" cy="2355799"/>
          </a:xfrm>
          <a:prstGeom prst="rect">
            <a:avLst/>
          </a:prstGeom>
          <a:noFill/>
          <a:ln w="9525">
            <a:solidFill>
              <a:schemeClr val="tx1">
                <a:lumMod val="95000"/>
                <a:lumOff val="5000"/>
              </a:schemeClr>
            </a:solidFill>
            <a:miter lim="800000"/>
            <a:headEnd/>
            <a:tailEnd/>
          </a:ln>
          <a:effectLst/>
        </p:spPr>
      </p:pic>
      <p:pic>
        <p:nvPicPr>
          <p:cNvPr id="9" name="Picture 3"/>
          <p:cNvPicPr>
            <a:picLocks noChangeAspect="1" noChangeArrowheads="1"/>
          </p:cNvPicPr>
          <p:nvPr/>
        </p:nvPicPr>
        <p:blipFill>
          <a:blip r:embed="rId5"/>
          <a:srcRect/>
          <a:stretch>
            <a:fillRect/>
          </a:stretch>
        </p:blipFill>
        <p:spPr bwMode="auto">
          <a:xfrm>
            <a:off x="3966588" y="4754183"/>
            <a:ext cx="4251960" cy="2119130"/>
          </a:xfrm>
          <a:prstGeom prst="rect">
            <a:avLst/>
          </a:prstGeom>
          <a:noFill/>
          <a:ln w="9525">
            <a:noFill/>
            <a:miter lim="800000"/>
            <a:headEnd/>
            <a:tailEnd/>
          </a:ln>
          <a:effectLst/>
        </p:spPr>
      </p:pic>
    </p:spTree>
    <p:extLst>
      <p:ext uri="{BB962C8B-B14F-4D97-AF65-F5344CB8AC3E}">
        <p14:creationId xmlns:p14="http://schemas.microsoft.com/office/powerpoint/2010/main" val="7691080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6335" y="2506662"/>
            <a:ext cx="10515600" cy="4351338"/>
          </a:xfrm>
        </p:spPr>
        <p:txBody>
          <a:bodyPr>
            <a:normAutofit/>
          </a:bodyPr>
          <a:lstStyle/>
          <a:p>
            <a:pPr algn="just"/>
            <a:r>
              <a:rPr lang="en-US" sz="2200" dirty="0"/>
              <a:t>Rheumatoid arthritis (RA) is a chronic systemic autoimmune disease that arises more frequently in females than males, being predominantly observed in the elderly. The prevalence rate reported in 2002 ranged from 0.5% to 1% of the population and had regional variation.</a:t>
            </a:r>
            <a:r>
              <a:rPr lang="en-US" sz="2200" u="sng" baseline="30000" dirty="0">
                <a:hlinkClick r:id="rId2"/>
              </a:rPr>
              <a:t>1</a:t>
            </a:r>
            <a:r>
              <a:rPr lang="en-US" sz="2200" dirty="0"/>
              <a:t> RA primarily affects the lining of the synovial joints and can cause progressive disability, premature death, and socioeconomic burdens. The clinical manifestations of symmetrical joint involvement include arthralgia, swelling, redness, and even limiting the range of motion. Early diagnosis is considered as the key improvement index for the most desirable outcomes (i.e., reduced joint destruction, less radiologic progression, no functional disability, and disease modifying anti-rheumatic drugs (DMARD)-free remission) as well as cost-effectiveness as the first 12 weeks after early symptoms occur is regarded as the optimal therapeutic window.</a:t>
            </a:r>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622495" y="407964"/>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smtClean="0"/>
              <a:t>Rheumatoid arthritis</a:t>
            </a:r>
            <a:endParaRPr lang="en-US" sz="3400" b="1" dirty="0"/>
          </a:p>
        </p:txBody>
      </p:sp>
      <p:pic>
        <p:nvPicPr>
          <p:cNvPr id="6" name="Picture 2" descr="http://www.planeta.org.rs/25/8rheu_arthrit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4006" y="1"/>
            <a:ext cx="3877994" cy="239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5808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10" y="0"/>
            <a:ext cx="11878490"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Tree>
    <p:extLst>
      <p:ext uri="{BB962C8B-B14F-4D97-AF65-F5344CB8AC3E}">
        <p14:creationId xmlns:p14="http://schemas.microsoft.com/office/powerpoint/2010/main" val="35053483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200" dirty="0"/>
              <a:t>There are two major subtypes of RA according to the presence or absence of anti-</a:t>
            </a:r>
            <a:r>
              <a:rPr lang="en-US" sz="2200" dirty="0" err="1"/>
              <a:t>citrullinated</a:t>
            </a:r>
            <a:r>
              <a:rPr lang="en-US" sz="2200" dirty="0"/>
              <a:t> protein antibodies (ACPAs). </a:t>
            </a:r>
            <a:r>
              <a:rPr lang="en-US" sz="2200" dirty="0" err="1"/>
              <a:t>Citrullination</a:t>
            </a:r>
            <a:r>
              <a:rPr lang="en-US" sz="2200" dirty="0"/>
              <a:t> is catalyzed by the calcium-dependent enzyme peptidyl-arginine-deiminase (PAD), changing a positively charged arginine to a polar but neutral </a:t>
            </a:r>
            <a:r>
              <a:rPr lang="en-US" sz="2200" dirty="0" err="1"/>
              <a:t>citrulline</a:t>
            </a:r>
            <a:r>
              <a:rPr lang="en-US" sz="2200" dirty="0"/>
              <a:t> as the result of a post-translational modification. ACPAs can be detected in approximately 67% of RA patients and serve as a useful diagnostic reference for patients with early, undifferentiated arthritis and provide an indication of likely disease progression through to </a:t>
            </a:r>
            <a:r>
              <a:rPr lang="en-US" sz="2200" dirty="0" smtClean="0"/>
              <a:t>RA.</a:t>
            </a:r>
            <a:r>
              <a:rPr lang="en-US" sz="2200" u="sng" baseline="30000" dirty="0"/>
              <a:t> </a:t>
            </a:r>
            <a:r>
              <a:rPr lang="en-US" sz="2200" dirty="0" smtClean="0"/>
              <a:t>The </a:t>
            </a:r>
            <a:r>
              <a:rPr lang="en-US" sz="2200" dirty="0"/>
              <a:t>ACPA-positive subset of RA has a more aggressive clinical phenotype compared to ACPA-negative subset of </a:t>
            </a:r>
            <a:r>
              <a:rPr lang="en-US" sz="2200" dirty="0" err="1" smtClean="0"/>
              <a:t>RA.It</a:t>
            </a:r>
            <a:r>
              <a:rPr lang="en-US" sz="2200" dirty="0" smtClean="0"/>
              <a:t> </a:t>
            </a:r>
            <a:r>
              <a:rPr lang="en-US" sz="2200" dirty="0"/>
              <a:t>is reported that ACPA-negative RA has different genetic association </a:t>
            </a:r>
            <a:r>
              <a:rPr lang="en-US" sz="2200" dirty="0" smtClean="0"/>
              <a:t>patterns</a:t>
            </a:r>
            <a:r>
              <a:rPr lang="en-US" sz="2200" dirty="0"/>
              <a:t> and differential responses of immune cells to </a:t>
            </a:r>
            <a:r>
              <a:rPr lang="en-US" sz="2200" dirty="0" err="1"/>
              <a:t>citrullinated</a:t>
            </a:r>
            <a:r>
              <a:rPr lang="en-US" sz="2200" dirty="0"/>
              <a:t> </a:t>
            </a:r>
            <a:r>
              <a:rPr lang="en-US" sz="2200" dirty="0" smtClean="0"/>
              <a:t>antigens</a:t>
            </a:r>
            <a:r>
              <a:rPr lang="en-US" sz="2200" dirty="0"/>
              <a:t> from those of ACPA-positive subset.</a:t>
            </a:r>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622495" y="407964"/>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smtClean="0"/>
              <a:t>Rheumatoid arthritis - Pathogenesis</a:t>
            </a:r>
            <a:endParaRPr lang="en-US" sz="3400" b="1" dirty="0"/>
          </a:p>
        </p:txBody>
      </p:sp>
    </p:spTree>
    <p:extLst>
      <p:ext uri="{BB962C8B-B14F-4D97-AF65-F5344CB8AC3E}">
        <p14:creationId xmlns:p14="http://schemas.microsoft.com/office/powerpoint/2010/main" val="7033671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t>Nonsuppurative</a:t>
            </a:r>
            <a:r>
              <a:rPr lang="en-US" dirty="0" smtClean="0"/>
              <a:t> proliferative synovitis with hyperplasia and proliferation of synovial cells</a:t>
            </a:r>
          </a:p>
          <a:p>
            <a:r>
              <a:rPr lang="en-US" dirty="0" smtClean="0"/>
              <a:t>Dense perivascular inflammatory infiltrate in the synovial membrane</a:t>
            </a:r>
          </a:p>
          <a:p>
            <a:r>
              <a:rPr lang="en-US" dirty="0" smtClean="0"/>
              <a:t>Increased vascularization</a:t>
            </a:r>
          </a:p>
          <a:p>
            <a:r>
              <a:rPr lang="en-US" dirty="0" smtClean="0"/>
              <a:t>Accumulation of neutrophils and fibrin deposits in joint spaces</a:t>
            </a:r>
          </a:p>
          <a:p>
            <a:r>
              <a:rPr lang="en-US" dirty="0" smtClean="0"/>
              <a:t>Increased activity of osteoclasts in the surrounding bone</a:t>
            </a:r>
          </a:p>
          <a:p>
            <a:r>
              <a:rPr lang="en-US" dirty="0" smtClean="0"/>
              <a:t>Pannus</a:t>
            </a:r>
          </a:p>
          <a:p>
            <a:r>
              <a:rPr lang="en-US" dirty="0" smtClean="0"/>
              <a:t>Rheumatoid subcutaneous nodules – ‘</a:t>
            </a:r>
            <a:r>
              <a:rPr lang="en-US" i="1" dirty="0" smtClean="0"/>
              <a:t>Bang granulomas’</a:t>
            </a:r>
            <a:endParaRPr lang="en-US" i="1"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622495" y="407964"/>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smtClean="0"/>
              <a:t>Rheumatoid arthritis - Morphology</a:t>
            </a:r>
            <a:endParaRPr lang="en-US" sz="3400" b="1" dirty="0"/>
          </a:p>
        </p:txBody>
      </p:sp>
    </p:spTree>
    <p:extLst>
      <p:ext uri="{BB962C8B-B14F-4D97-AF65-F5344CB8AC3E}">
        <p14:creationId xmlns:p14="http://schemas.microsoft.com/office/powerpoint/2010/main" val="21636296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7018" y="897157"/>
            <a:ext cx="6463099" cy="4351338"/>
          </a:xfrm>
        </p:spPr>
        <p:txBody>
          <a:bodyPr>
            <a:normAutofit fontScale="92500" lnSpcReduction="20000"/>
          </a:bodyPr>
          <a:lstStyle/>
          <a:p>
            <a:r>
              <a:rPr lang="en-US" b="1" dirty="0"/>
              <a:t>What are the signs and symptoms of RA?</a:t>
            </a:r>
            <a:endParaRPr lang="en-US" dirty="0"/>
          </a:p>
          <a:p>
            <a:r>
              <a:rPr lang="en-US" dirty="0"/>
              <a:t>Pain or aching in more than one joint.</a:t>
            </a:r>
          </a:p>
          <a:p>
            <a:r>
              <a:rPr lang="en-US" dirty="0"/>
              <a:t>Stiffness in more than one joint.</a:t>
            </a:r>
          </a:p>
          <a:p>
            <a:r>
              <a:rPr lang="en-US" dirty="0"/>
              <a:t>Tenderness and swelling in more than one joint.</a:t>
            </a:r>
          </a:p>
          <a:p>
            <a:r>
              <a:rPr lang="en-US" dirty="0"/>
              <a:t>The same symptoms on both sides of the body (such as in both hands or both knees)</a:t>
            </a:r>
          </a:p>
          <a:p>
            <a:r>
              <a:rPr lang="en-US" dirty="0"/>
              <a:t>Weight loss.</a:t>
            </a:r>
          </a:p>
          <a:p>
            <a:r>
              <a:rPr lang="en-US" dirty="0"/>
              <a:t>Fever.</a:t>
            </a:r>
          </a:p>
          <a:p>
            <a:r>
              <a:rPr lang="en-US" dirty="0"/>
              <a:t>Fatigue or tiredness.</a:t>
            </a:r>
          </a:p>
          <a:p>
            <a:r>
              <a:rPr lang="en-US" dirty="0"/>
              <a:t>Weakness.</a:t>
            </a:r>
          </a:p>
          <a:p>
            <a:endParaRPr lang="en-US"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313509" y="0"/>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smtClean="0"/>
              <a:t>Rheumatoid arthritis – Clinical features</a:t>
            </a:r>
            <a:endParaRPr lang="en-US" sz="3400" b="1" dirty="0"/>
          </a:p>
        </p:txBody>
      </p:sp>
      <p:pic>
        <p:nvPicPr>
          <p:cNvPr id="7" name="Picture 6"/>
          <p:cNvPicPr>
            <a:picLocks noChangeAspect="1"/>
          </p:cNvPicPr>
          <p:nvPr/>
        </p:nvPicPr>
        <p:blipFill>
          <a:blip r:embed="rId2"/>
          <a:stretch>
            <a:fillRect/>
          </a:stretch>
        </p:blipFill>
        <p:spPr>
          <a:xfrm>
            <a:off x="6991643" y="897157"/>
            <a:ext cx="5237474" cy="4786191"/>
          </a:xfrm>
          <a:prstGeom prst="rect">
            <a:avLst/>
          </a:prstGeom>
        </p:spPr>
      </p:pic>
      <p:sp>
        <p:nvSpPr>
          <p:cNvPr id="8" name="Rectangle 7"/>
          <p:cNvSpPr/>
          <p:nvPr/>
        </p:nvSpPr>
        <p:spPr>
          <a:xfrm>
            <a:off x="496390" y="5290698"/>
            <a:ext cx="11915608" cy="1446550"/>
          </a:xfrm>
          <a:prstGeom prst="rect">
            <a:avLst/>
          </a:prstGeom>
        </p:spPr>
        <p:txBody>
          <a:bodyPr wrap="square">
            <a:spAutoFit/>
          </a:bodyPr>
          <a:lstStyle/>
          <a:p>
            <a:r>
              <a:rPr lang="en-US" sz="2200" b="1" dirty="0" err="1" smtClean="0"/>
              <a:t>Differental</a:t>
            </a:r>
            <a:r>
              <a:rPr lang="en-US" sz="2200" b="1" dirty="0" smtClean="0"/>
              <a:t> diagnosis: </a:t>
            </a:r>
          </a:p>
          <a:p>
            <a:r>
              <a:rPr lang="en-US" sz="2200" dirty="0" smtClean="0"/>
              <a:t>SLE, scleroderma, </a:t>
            </a:r>
            <a:r>
              <a:rPr lang="en-US" sz="2200" dirty="0" err="1" smtClean="0"/>
              <a:t>polymyositis</a:t>
            </a:r>
            <a:r>
              <a:rPr lang="en-US" sz="2200" dirty="0" smtClean="0"/>
              <a:t>, </a:t>
            </a:r>
            <a:r>
              <a:rPr lang="en-US" sz="2200" dirty="0" err="1" smtClean="0"/>
              <a:t>dermatomyositis</a:t>
            </a:r>
            <a:endParaRPr lang="en-US" sz="2200" dirty="0" smtClean="0"/>
          </a:p>
          <a:p>
            <a:r>
              <a:rPr lang="en-US" sz="2200" dirty="0" smtClean="0"/>
              <a:t>a) a characteristic radiological finding, b) sterile cloudy synovial fluid, c) the finding of RF in 80% of patients</a:t>
            </a:r>
            <a:endParaRPr lang="en-US" sz="2200" dirty="0"/>
          </a:p>
        </p:txBody>
      </p:sp>
    </p:spTree>
    <p:extLst>
      <p:ext uri="{BB962C8B-B14F-4D97-AF65-F5344CB8AC3E}">
        <p14:creationId xmlns:p14="http://schemas.microsoft.com/office/powerpoint/2010/main" val="32330111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697822"/>
            <a:ext cx="10515600" cy="4351338"/>
          </a:xfrm>
        </p:spPr>
        <p:txBody>
          <a:bodyPr>
            <a:normAutofit/>
          </a:bodyPr>
          <a:lstStyle/>
          <a:p>
            <a:pPr algn="just"/>
            <a:r>
              <a:rPr lang="en-US" sz="2200" dirty="0" err="1"/>
              <a:t>Dermatomyositis</a:t>
            </a:r>
            <a:r>
              <a:rPr lang="en-US" sz="2200" dirty="0"/>
              <a:t> is a rare acquired immune-mediated muscle disease characterized by muscle weakness and skin rash. It is classified as one of the idiopathic inflammatory myopathies (IIM). Although all idiopathic inflammatory myopathies share the common presentation of muscle weakness, they differ clinically in terms of muscle groups involved and histopathological findings</a:t>
            </a:r>
            <a:r>
              <a:rPr lang="en-US" sz="2200" dirty="0" smtClean="0"/>
              <a:t>.</a:t>
            </a:r>
            <a:r>
              <a:rPr lang="en-US" sz="2200" dirty="0"/>
              <a:t> </a:t>
            </a:r>
            <a:r>
              <a:rPr lang="en-US" sz="2200" dirty="0" err="1"/>
              <a:t>Dermatomyositis</a:t>
            </a:r>
            <a:r>
              <a:rPr lang="en-US" sz="2200" dirty="0"/>
              <a:t> presents with characteristic skin findings and symmetric proximal skeletal muscle weakness. Also, it can affect other organ systems such as the pulmonary, cardiovascular, and gastrointestinal systems. A significant proportion of patients with </a:t>
            </a:r>
            <a:r>
              <a:rPr lang="en-US" sz="2200" dirty="0" err="1"/>
              <a:t>dermatomyositis</a:t>
            </a:r>
            <a:r>
              <a:rPr lang="en-US" sz="2200" dirty="0"/>
              <a:t> have an underlying malignancy, which can alter the prognosis of the condition. Although a majority of cases have muscular and cutaneous manifestations, other variants of the condition exist. </a:t>
            </a:r>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6" name="Title 1"/>
          <p:cNvSpPr txBox="1">
            <a:spLocks/>
          </p:cNvSpPr>
          <p:nvPr/>
        </p:nvSpPr>
        <p:spPr>
          <a:xfrm>
            <a:off x="838200" y="239151"/>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err="1" smtClean="0"/>
              <a:t>Dermatomyositis</a:t>
            </a:r>
            <a:endParaRPr lang="en-US" sz="3400" b="1" dirty="0"/>
          </a:p>
        </p:txBody>
      </p:sp>
      <p:pic>
        <p:nvPicPr>
          <p:cNvPr id="7" name="Picture 2" descr="D:\My Documents\My Pictures\dermatomyositis1324087787115.jpg"/>
          <p:cNvPicPr>
            <a:picLocks noChangeAspect="1" noChangeArrowheads="1"/>
          </p:cNvPicPr>
          <p:nvPr/>
        </p:nvPicPr>
        <p:blipFill>
          <a:blip r:embed="rId2">
            <a:extLst>
              <a:ext uri="{28A0092B-C50C-407E-A947-70E740481C1C}">
                <a14:useLocalDpi xmlns:a14="http://schemas.microsoft.com/office/drawing/2010/main" val="0"/>
              </a:ext>
            </a:extLst>
          </a:blip>
          <a:srcRect l="17207" r="17207"/>
          <a:stretch>
            <a:fillRect/>
          </a:stretch>
        </p:blipFill>
        <p:spPr>
          <a:xfrm>
            <a:off x="6970542" y="-15241"/>
            <a:ext cx="5221458" cy="2237935"/>
          </a:xfrm>
          <a:prstGeom prst="rect">
            <a:avLst/>
          </a:prstGeom>
          <a:noFill/>
        </p:spPr>
      </p:pic>
    </p:spTree>
    <p:extLst>
      <p:ext uri="{BB962C8B-B14F-4D97-AF65-F5344CB8AC3E}">
        <p14:creationId xmlns:p14="http://schemas.microsoft.com/office/powerpoint/2010/main" val="38687770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92911"/>
            <a:ext cx="10515600" cy="4351338"/>
          </a:xfrm>
        </p:spPr>
        <p:txBody>
          <a:bodyPr>
            <a:noAutofit/>
          </a:bodyPr>
          <a:lstStyle/>
          <a:p>
            <a:pPr marL="0" indent="0">
              <a:buNone/>
            </a:pPr>
            <a:r>
              <a:rPr lang="en-US" sz="2200" b="1" dirty="0" smtClean="0"/>
              <a:t>Morphology</a:t>
            </a:r>
          </a:p>
          <a:p>
            <a:r>
              <a:rPr lang="en-US" sz="2200" dirty="0" smtClean="0"/>
              <a:t>Simultaneous degenerative and regenerative changes in muscles</a:t>
            </a:r>
          </a:p>
          <a:p>
            <a:r>
              <a:rPr lang="en-US" sz="2200" dirty="0" smtClean="0"/>
              <a:t>Damage to muscle microvasculature by humoral immune mechanisms (high percentage of B lymphocytes)</a:t>
            </a:r>
          </a:p>
          <a:p>
            <a:r>
              <a:rPr lang="en-US" sz="2200" dirty="0" err="1" smtClean="0"/>
              <a:t>Perifascicular</a:t>
            </a:r>
            <a:r>
              <a:rPr lang="en-US" sz="2200" dirty="0" smtClean="0"/>
              <a:t> atrophy</a:t>
            </a:r>
          </a:p>
          <a:p>
            <a:r>
              <a:rPr lang="en-US" sz="2200" dirty="0" smtClean="0"/>
              <a:t>Perivascular inflammatory infiltrate in </a:t>
            </a:r>
            <a:r>
              <a:rPr lang="en-US" sz="2200" dirty="0" err="1" smtClean="0"/>
              <a:t>interfascicular</a:t>
            </a:r>
            <a:r>
              <a:rPr lang="en-US" sz="2200" dirty="0" smtClean="0"/>
              <a:t> connective tissue</a:t>
            </a:r>
          </a:p>
          <a:p>
            <a:r>
              <a:rPr lang="en-US" sz="2200" dirty="0" smtClean="0"/>
              <a:t>Necrosis involves groups of muscle fibers</a:t>
            </a:r>
          </a:p>
          <a:p>
            <a:r>
              <a:rPr lang="en-US" sz="2200" dirty="0" smtClean="0"/>
              <a:t>Atrophy of the epidermis, degeneration of basal cells</a:t>
            </a:r>
          </a:p>
          <a:p>
            <a:r>
              <a:rPr lang="en-US" sz="2200" dirty="0" smtClean="0"/>
              <a:t>Dermal edema with perivascular mononuclear inflammatory infiltrate</a:t>
            </a:r>
          </a:p>
          <a:p>
            <a:r>
              <a:rPr lang="en-US" sz="2200" dirty="0" smtClean="0"/>
              <a:t>Necrotizing vasculitis sometimes present</a:t>
            </a:r>
          </a:p>
          <a:p>
            <a:r>
              <a:rPr lang="en-US" sz="2200" dirty="0" smtClean="0"/>
              <a:t>Antibody-mediated damage to muscle fibers</a:t>
            </a:r>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
        <p:nvSpPr>
          <p:cNvPr id="5" name="Title 1"/>
          <p:cNvSpPr txBox="1">
            <a:spLocks/>
          </p:cNvSpPr>
          <p:nvPr/>
        </p:nvSpPr>
        <p:spPr>
          <a:xfrm>
            <a:off x="838200" y="239151"/>
            <a:ext cx="10515600" cy="1094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err="1" smtClean="0"/>
              <a:t>Dermatomyositis</a:t>
            </a:r>
            <a:endParaRPr lang="en-US" sz="3400" b="1" dirty="0"/>
          </a:p>
        </p:txBody>
      </p:sp>
      <p:pic>
        <p:nvPicPr>
          <p:cNvPr id="6" name="Picture 4" descr="D:\My Documents\My Pictures\Dermatomyositis_4.jpg"/>
          <p:cNvPicPr>
            <a:picLocks noChangeAspect="1" noChangeArrowheads="1"/>
          </p:cNvPicPr>
          <p:nvPr/>
        </p:nvPicPr>
        <p:blipFill>
          <a:blip r:embed="rId2" cstate="print">
            <a:extLst>
              <a:ext uri="{28A0092B-C50C-407E-A947-70E740481C1C}">
                <a14:useLocalDpi xmlns:a14="http://schemas.microsoft.com/office/drawing/2010/main" val="0"/>
              </a:ext>
            </a:extLst>
          </a:blip>
          <a:srcRect t="14772" b="14772"/>
          <a:stretch>
            <a:fillRect/>
          </a:stretch>
        </p:blipFill>
        <p:spPr>
          <a:xfrm>
            <a:off x="8088923" y="0"/>
            <a:ext cx="4103077" cy="2293034"/>
          </a:xfrm>
          <a:prstGeom prst="rect">
            <a:avLst/>
          </a:prstGeom>
          <a:noFill/>
        </p:spPr>
      </p:pic>
    </p:spTree>
    <p:extLst>
      <p:ext uri="{BB962C8B-B14F-4D97-AF65-F5344CB8AC3E}">
        <p14:creationId xmlns:p14="http://schemas.microsoft.com/office/powerpoint/2010/main" val="10775336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Transplantation processes.</a:t>
            </a:r>
            <a:endParaRPr lang="en-US" sz="2400" b="1" dirty="0"/>
          </a:p>
        </p:txBody>
      </p:sp>
      <p:sp>
        <p:nvSpPr>
          <p:cNvPr id="5" name="Rectangle 4"/>
          <p:cNvSpPr/>
          <p:nvPr/>
        </p:nvSpPr>
        <p:spPr>
          <a:xfrm>
            <a:off x="599049" y="0"/>
            <a:ext cx="10515600" cy="7201972"/>
          </a:xfrm>
          <a:prstGeom prst="rect">
            <a:avLst/>
          </a:prstGeom>
        </p:spPr>
        <p:txBody>
          <a:bodyPr wrap="square">
            <a:spAutoFit/>
          </a:bodyPr>
          <a:lstStyle/>
          <a:p>
            <a:pPr algn="just"/>
            <a:r>
              <a:rPr lang="en-US" sz="2200" b="1" i="0" dirty="0" smtClean="0">
                <a:effectLst/>
              </a:rPr>
              <a:t>Organ transplantation</a:t>
            </a:r>
            <a:r>
              <a:rPr lang="en-US" sz="2200" b="0" i="0" dirty="0" smtClean="0">
                <a:effectLst/>
              </a:rPr>
              <a:t> is a medical procedure in which an organ  is removed from one body and placed in the body of a recipient, to replace a damaged or missing organ. The donor and recipient may be at the same location, or organs may be transported from a </a:t>
            </a:r>
            <a:r>
              <a:rPr lang="en-US" sz="2200" b="0" i="0" strike="noStrike" dirty="0" smtClean="0">
                <a:effectLst/>
              </a:rPr>
              <a:t>donor</a:t>
            </a:r>
            <a:r>
              <a:rPr lang="en-US" sz="2200" b="0" i="0" dirty="0" smtClean="0">
                <a:effectLst/>
              </a:rPr>
              <a:t> site to another location. </a:t>
            </a:r>
            <a:r>
              <a:rPr lang="en-US" sz="2200" b="0" i="0" strike="noStrike" dirty="0" smtClean="0">
                <a:effectLst/>
              </a:rPr>
              <a:t>Organs</a:t>
            </a:r>
            <a:r>
              <a:rPr lang="en-US" sz="2200" b="0" i="0" dirty="0" smtClean="0">
                <a:effectLst/>
              </a:rPr>
              <a:t> and/or </a:t>
            </a:r>
            <a:r>
              <a:rPr lang="en-US" sz="2200" b="0" i="0" strike="noStrike" dirty="0" smtClean="0">
                <a:effectLst/>
              </a:rPr>
              <a:t>tissues</a:t>
            </a:r>
            <a:r>
              <a:rPr lang="en-US" sz="2200" b="0" i="0" dirty="0" smtClean="0">
                <a:effectLst/>
              </a:rPr>
              <a:t> that are transplanted within the same person's body are called </a:t>
            </a:r>
            <a:r>
              <a:rPr lang="en-US" sz="2200" b="0" i="0" strike="noStrike" dirty="0" err="1" smtClean="0">
                <a:effectLst/>
              </a:rPr>
              <a:t>autografts</a:t>
            </a:r>
            <a:r>
              <a:rPr lang="en-US" sz="2200" dirty="0"/>
              <a:t>.</a:t>
            </a:r>
            <a:r>
              <a:rPr lang="en-US" sz="2200" b="0" i="0" dirty="0" smtClean="0">
                <a:effectLst/>
              </a:rPr>
              <a:t> Transplants that are recently performed between two subjects of the same species are called </a:t>
            </a:r>
            <a:r>
              <a:rPr lang="en-US" sz="2200" b="0" i="0" strike="noStrike" dirty="0" smtClean="0">
                <a:effectLst/>
              </a:rPr>
              <a:t>allografts</a:t>
            </a:r>
            <a:r>
              <a:rPr lang="en-US" sz="2200" b="0" i="0" dirty="0" smtClean="0">
                <a:effectLst/>
              </a:rPr>
              <a:t>. Allografts can either be from a living or cadaveric source.</a:t>
            </a:r>
          </a:p>
          <a:p>
            <a:pPr algn="just"/>
            <a:endParaRPr lang="en-US" sz="2200" b="0" i="0" dirty="0" smtClean="0">
              <a:effectLst/>
            </a:endParaRPr>
          </a:p>
          <a:p>
            <a:r>
              <a:rPr lang="en-US" sz="2200" b="1" dirty="0"/>
              <a:t>Organs that have been successfully transplanted include </a:t>
            </a:r>
            <a:endParaRPr lang="en-US" sz="2200" b="1" dirty="0" smtClean="0"/>
          </a:p>
          <a:p>
            <a:pPr algn="just"/>
            <a:r>
              <a:rPr lang="en-US" sz="2200" dirty="0" smtClean="0"/>
              <a:t>the</a:t>
            </a:r>
            <a:r>
              <a:rPr lang="en-US" sz="2200" dirty="0"/>
              <a:t> heart, kidneys, liver, lungs, pancreas, intestine, thymus and uterus. Tissues include bones, tendons (both referred to as musculoskeletal grafts), </a:t>
            </a:r>
            <a:r>
              <a:rPr lang="en-US" sz="2200" dirty="0" err="1"/>
              <a:t>corneae</a:t>
            </a:r>
            <a:r>
              <a:rPr lang="en-US" sz="2200" dirty="0"/>
              <a:t>, skin, heart valves, nerves and veins. Worldwide, the kidneys are the most commonly transplanted organs, followed by the liver and then the heart. </a:t>
            </a:r>
            <a:r>
              <a:rPr lang="en-US" sz="2200" dirty="0" err="1"/>
              <a:t>Corneae</a:t>
            </a:r>
            <a:r>
              <a:rPr lang="en-US" sz="2200" dirty="0"/>
              <a:t> and musculoskeletal grafts are the most commonly transplanted tissues; these outnumber organ transplants by more than tenfold.</a:t>
            </a:r>
          </a:p>
          <a:p>
            <a:pPr algn="just"/>
            <a:r>
              <a:rPr lang="en-US" sz="2200" dirty="0"/>
              <a:t>Organ donors may be living, brain dead, or dead via circulatory </a:t>
            </a:r>
            <a:r>
              <a:rPr lang="en-US" sz="2200" dirty="0" smtClean="0"/>
              <a:t>death.</a:t>
            </a:r>
            <a:r>
              <a:rPr lang="en-US" sz="2200" baseline="30000" dirty="0"/>
              <a:t> </a:t>
            </a:r>
            <a:r>
              <a:rPr lang="en-US" sz="2200" dirty="0" smtClean="0"/>
              <a:t>Tissue </a:t>
            </a:r>
            <a:r>
              <a:rPr lang="en-US" sz="2200" dirty="0"/>
              <a:t>may be recovered from donors who die of circulatory death</a:t>
            </a:r>
            <a:r>
              <a:rPr lang="en-US" sz="2200" dirty="0" smtClean="0"/>
              <a:t>,</a:t>
            </a:r>
            <a:r>
              <a:rPr lang="en-US" sz="2200" dirty="0"/>
              <a:t> as well as of brain death – up to 24 hours past the cessation of heartbeat. Unlike organs, most tissues (with the exception of </a:t>
            </a:r>
            <a:r>
              <a:rPr lang="en-US" sz="2200" dirty="0" smtClean="0"/>
              <a:t>corneas) </a:t>
            </a:r>
            <a:r>
              <a:rPr lang="en-US" sz="2200" dirty="0"/>
              <a:t>can be preserved and stored for up to five years, meaning they can be "banked". </a:t>
            </a:r>
          </a:p>
          <a:p>
            <a:pPr algn="just"/>
            <a:endParaRPr lang="en-US" sz="2200" dirty="0"/>
          </a:p>
        </p:txBody>
      </p:sp>
    </p:spTree>
    <p:extLst>
      <p:ext uri="{BB962C8B-B14F-4D97-AF65-F5344CB8AC3E}">
        <p14:creationId xmlns:p14="http://schemas.microsoft.com/office/powerpoint/2010/main" val="9748262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05546"/>
          </a:xfrm>
        </p:spPr>
        <p:txBody>
          <a:bodyPr>
            <a:normAutofit/>
          </a:bodyPr>
          <a:lstStyle/>
          <a:p>
            <a:r>
              <a:rPr lang="en-US" sz="3400" b="1" dirty="0" err="1" smtClean="0"/>
              <a:t>Autografts</a:t>
            </a:r>
            <a:endParaRPr lang="en-US" sz="3400" b="1" dirty="0"/>
          </a:p>
        </p:txBody>
      </p:sp>
      <p:sp>
        <p:nvSpPr>
          <p:cNvPr id="3" name="Content Placeholder 2"/>
          <p:cNvSpPr>
            <a:spLocks noGrp="1"/>
          </p:cNvSpPr>
          <p:nvPr>
            <p:ph idx="1"/>
          </p:nvPr>
        </p:nvSpPr>
        <p:spPr>
          <a:xfrm>
            <a:off x="500575" y="970672"/>
            <a:ext cx="10515600" cy="5887328"/>
          </a:xfrm>
        </p:spPr>
        <p:txBody>
          <a:bodyPr>
            <a:normAutofit/>
          </a:bodyPr>
          <a:lstStyle/>
          <a:p>
            <a:pPr algn="just"/>
            <a:r>
              <a:rPr lang="en-US" sz="2200" dirty="0" err="1"/>
              <a:t>Autografts</a:t>
            </a:r>
            <a:r>
              <a:rPr lang="en-US" sz="2200" dirty="0"/>
              <a:t> are the transplant of tissue to the same person. Sometimes this is done with surplus tissue, tissue that can regenerate, or tissues more desperately needed elsewhere (examples include skin grafts, vein extraction for CABG, etc.). Sometimes an </a:t>
            </a:r>
            <a:r>
              <a:rPr lang="en-US" sz="2200" dirty="0" err="1"/>
              <a:t>autograft</a:t>
            </a:r>
            <a:r>
              <a:rPr lang="en-US" sz="2200" dirty="0"/>
              <a:t> is done to remove the tissue and then treat it or the person before returning </a:t>
            </a:r>
            <a:r>
              <a:rPr lang="en-US" sz="2200" dirty="0" smtClean="0"/>
              <a:t>it</a:t>
            </a:r>
            <a:r>
              <a:rPr lang="en-US" sz="2200" dirty="0"/>
              <a:t> (examples include stem cell </a:t>
            </a:r>
            <a:r>
              <a:rPr lang="en-US" sz="2200" dirty="0" err="1" smtClean="0"/>
              <a:t>autograft</a:t>
            </a:r>
            <a:r>
              <a:rPr lang="en-US" sz="2200" dirty="0" smtClean="0"/>
              <a:t> and </a:t>
            </a:r>
            <a:r>
              <a:rPr lang="en-US" sz="2200" dirty="0"/>
              <a:t>storing blood in advance of surgery). In a </a:t>
            </a:r>
            <a:r>
              <a:rPr lang="en-US" sz="2200" dirty="0" err="1" smtClean="0"/>
              <a:t>rotationplasty</a:t>
            </a:r>
            <a:r>
              <a:rPr lang="en-US" sz="2200" dirty="0" smtClean="0"/>
              <a:t>, </a:t>
            </a:r>
            <a:r>
              <a:rPr lang="en-US" sz="2200" dirty="0"/>
              <a:t>a distal joint is used to replace a more proximal one; typically a foot or ankle joint is used to replace a knee joint. The person's foot is severed and reversed, the knee removed, and the tibia joined with the </a:t>
            </a:r>
            <a:r>
              <a:rPr lang="en-US" sz="2200" dirty="0" smtClean="0"/>
              <a:t>femur.</a:t>
            </a:r>
          </a:p>
          <a:p>
            <a:pPr algn="just"/>
            <a:endParaRPr lang="en-US" sz="2200" dirty="0"/>
          </a:p>
          <a:p>
            <a:pPr algn="just"/>
            <a:endParaRPr lang="en-US" sz="2200" dirty="0" smtClean="0"/>
          </a:p>
          <a:p>
            <a:pPr algn="just"/>
            <a:endParaRPr lang="en-US" sz="2200" dirty="0" smtClean="0"/>
          </a:p>
          <a:p>
            <a:pPr algn="just"/>
            <a:r>
              <a:rPr lang="en-US" sz="2200" dirty="0"/>
              <a:t>An allograft is a transplant of an organ or tissue between two genetically non-identical members of the same species. Most human tissue and organ transplants are allografts. Due to the genetic difference between the organ and the recipient, the recipient's immune </a:t>
            </a:r>
            <a:r>
              <a:rPr lang="en-US" sz="2200" dirty="0" smtClean="0"/>
              <a:t>system will </a:t>
            </a:r>
            <a:r>
              <a:rPr lang="en-US" sz="2200" dirty="0"/>
              <a:t>identify the organ as foreign and attempt to destroy it, causing transplant rejection. The risk of transplant rejection can be estimated by measuring the panel-reactive </a:t>
            </a:r>
            <a:r>
              <a:rPr lang="en-US" sz="2200" dirty="0" smtClean="0"/>
              <a:t>antibody level.</a:t>
            </a:r>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Transplantation processes.</a:t>
            </a:r>
            <a:endParaRPr lang="en-US" sz="2400" b="1" dirty="0"/>
          </a:p>
        </p:txBody>
      </p:sp>
      <p:sp>
        <p:nvSpPr>
          <p:cNvPr id="5" name="Title 1"/>
          <p:cNvSpPr txBox="1">
            <a:spLocks/>
          </p:cNvSpPr>
          <p:nvPr/>
        </p:nvSpPr>
        <p:spPr>
          <a:xfrm>
            <a:off x="838200" y="3914336"/>
            <a:ext cx="10515600" cy="6055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err="1" smtClean="0"/>
              <a:t>Alograft</a:t>
            </a:r>
            <a:endParaRPr lang="en-US" sz="3400" b="1" dirty="0"/>
          </a:p>
        </p:txBody>
      </p:sp>
    </p:spTree>
    <p:extLst>
      <p:ext uri="{BB962C8B-B14F-4D97-AF65-F5344CB8AC3E}">
        <p14:creationId xmlns:p14="http://schemas.microsoft.com/office/powerpoint/2010/main" val="30089578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23557"/>
            <a:ext cx="10515600" cy="6386732"/>
          </a:xfrm>
        </p:spPr>
        <p:txBody>
          <a:bodyPr>
            <a:normAutofit/>
          </a:bodyPr>
          <a:lstStyle/>
          <a:p>
            <a:pPr marL="0" indent="0" algn="just">
              <a:buNone/>
            </a:pPr>
            <a:r>
              <a:rPr lang="en-US" sz="2200" b="1" dirty="0" err="1" smtClean="0"/>
              <a:t>Isograft</a:t>
            </a:r>
            <a:endParaRPr lang="en-US" sz="2200" b="1" dirty="0" smtClean="0"/>
          </a:p>
          <a:p>
            <a:pPr algn="just"/>
            <a:r>
              <a:rPr lang="en-US" sz="2200" dirty="0" smtClean="0"/>
              <a:t>An </a:t>
            </a:r>
            <a:r>
              <a:rPr lang="en-US" sz="2200" dirty="0" err="1"/>
              <a:t>isograft</a:t>
            </a:r>
            <a:r>
              <a:rPr lang="en-US" sz="2200" dirty="0"/>
              <a:t> is a subset of allograft in which organs or tissues are transplanted from a donor to a genetically identical recipient (such as an identical twin). </a:t>
            </a:r>
            <a:r>
              <a:rPr lang="en-US" sz="2200" dirty="0" err="1"/>
              <a:t>Isografts</a:t>
            </a:r>
            <a:r>
              <a:rPr lang="en-US" sz="2200" dirty="0"/>
              <a:t> are differentiated from other types of transplants because while they are anatomically identical to allografts, they do not trigger an immune </a:t>
            </a:r>
            <a:r>
              <a:rPr lang="en-US" sz="2200" dirty="0" smtClean="0"/>
              <a:t>response.</a:t>
            </a:r>
          </a:p>
          <a:p>
            <a:pPr algn="just"/>
            <a:endParaRPr lang="en-US" sz="2200" dirty="0"/>
          </a:p>
          <a:p>
            <a:pPr algn="just"/>
            <a:endParaRPr lang="en-US" sz="2200" dirty="0"/>
          </a:p>
          <a:p>
            <a:pPr marL="0" indent="0" algn="just">
              <a:buNone/>
            </a:pPr>
            <a:r>
              <a:rPr lang="en-US" sz="2200" b="1" dirty="0"/>
              <a:t>Xenograft and </a:t>
            </a:r>
            <a:r>
              <a:rPr lang="en-US" sz="2200" b="1" dirty="0" smtClean="0"/>
              <a:t>xenotransplantation</a:t>
            </a:r>
            <a:endParaRPr lang="en-US" sz="2200" i="1" dirty="0"/>
          </a:p>
          <a:p>
            <a:pPr algn="just"/>
            <a:r>
              <a:rPr lang="en-US" sz="2200" dirty="0"/>
              <a:t>A xenograft is a transplant of organs or tissue from one species to another. An example is porcine heart valve transplant, which is quite common and successful. Another example is attempted </a:t>
            </a:r>
            <a:r>
              <a:rPr lang="en-US" sz="2200" dirty="0" smtClean="0"/>
              <a:t>piscine–primate (fish to </a:t>
            </a:r>
            <a:r>
              <a:rPr lang="en-US" sz="2200" dirty="0"/>
              <a:t>non-human primate) transplant of pancreatic islets. The latter research study was intended to pave the way for potential human use if successful. However, xenotransplantation is often an extremely dangerous type of transplant because of the increased risk of non-functional compatibility, rejection, and disease carried in the tissue. In the opposite direction, attempts are being made to devise a way to transplant human fetal hearts and kidneys into animals for future transplantation into human patients to address the shortage of donor organs</a:t>
            </a:r>
            <a:r>
              <a:rPr lang="en-US" sz="2200" dirty="0" smtClean="0"/>
              <a:t>.</a:t>
            </a:r>
            <a:endParaRPr lang="en-US" sz="2200" dirty="0"/>
          </a:p>
          <a:p>
            <a:pPr algn="just"/>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Transplantation processes.</a:t>
            </a:r>
            <a:endParaRPr lang="en-US" sz="2400" b="1" dirty="0"/>
          </a:p>
        </p:txBody>
      </p:sp>
    </p:spTree>
    <p:extLst>
      <p:ext uri="{BB962C8B-B14F-4D97-AF65-F5344CB8AC3E}">
        <p14:creationId xmlns:p14="http://schemas.microsoft.com/office/powerpoint/2010/main" val="5995546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Transplantation processes</a:t>
            </a:r>
            <a:endParaRPr lang="en-US" sz="3400" b="1" dirty="0"/>
          </a:p>
        </p:txBody>
      </p:sp>
      <p:sp>
        <p:nvSpPr>
          <p:cNvPr id="3" name="Content Placeholder 2"/>
          <p:cNvSpPr>
            <a:spLocks noGrp="1"/>
          </p:cNvSpPr>
          <p:nvPr>
            <p:ph idx="1"/>
          </p:nvPr>
        </p:nvSpPr>
        <p:spPr/>
        <p:txBody>
          <a:bodyPr>
            <a:normAutofit/>
          </a:bodyPr>
          <a:lstStyle/>
          <a:p>
            <a:pPr algn="just"/>
            <a:r>
              <a:rPr lang="en-US" sz="2200" dirty="0" smtClean="0"/>
              <a:t>Complications</a:t>
            </a:r>
            <a:endParaRPr lang="en-US" sz="2200" dirty="0"/>
          </a:p>
          <a:p>
            <a:pPr algn="just"/>
            <a:r>
              <a:rPr lang="en-US" sz="2200" dirty="0"/>
              <a:t>The main complications are procedural complications, infection, acute rejection, cardiac allograft </a:t>
            </a:r>
            <a:r>
              <a:rPr lang="en-US" sz="2200" dirty="0" err="1"/>
              <a:t>vasculopathy</a:t>
            </a:r>
            <a:r>
              <a:rPr lang="en-US" sz="2200" dirty="0"/>
              <a:t> and malignancy</a:t>
            </a:r>
            <a:r>
              <a:rPr lang="en-US" sz="2200" dirty="0" smtClean="0"/>
              <a:t>.</a:t>
            </a:r>
            <a:endParaRPr lang="en-US" sz="2200" dirty="0"/>
          </a:p>
          <a:p>
            <a:pPr algn="just"/>
            <a:r>
              <a:rPr lang="en-US" sz="2200" dirty="0"/>
              <a:t>Non-vascular and vascular complications can occur in the initial post-transplant phase and at later stages. Overall postoperative complications after kidney transplantation occur in approximately 12% to 25% of kidney transplant </a:t>
            </a:r>
            <a:r>
              <a:rPr lang="en-US" sz="2200" dirty="0" smtClean="0"/>
              <a:t>patients.</a:t>
            </a:r>
            <a:endParaRPr lang="en-US" sz="2200" dirty="0"/>
          </a:p>
          <a:p>
            <a:pPr algn="just"/>
            <a:endParaRPr lang="en-US" sz="2200" dirty="0"/>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Transplantation processes.</a:t>
            </a:r>
            <a:endParaRPr lang="en-US" sz="2400" b="1" dirty="0"/>
          </a:p>
        </p:txBody>
      </p:sp>
      <p:pic>
        <p:nvPicPr>
          <p:cNvPr id="6" name="Picture 2" descr="C:\Users\JUGOSLAV\Desktop\images.jpg"/>
          <p:cNvPicPr>
            <a:picLocks noChangeAspect="1" noChangeArrowheads="1"/>
          </p:cNvPicPr>
          <p:nvPr/>
        </p:nvPicPr>
        <p:blipFill>
          <a:blip r:embed="rId2"/>
          <a:srcRect/>
          <a:stretch>
            <a:fillRect/>
          </a:stretch>
        </p:blipFill>
        <p:spPr bwMode="auto">
          <a:xfrm>
            <a:off x="1410286" y="4133557"/>
            <a:ext cx="8596698" cy="3200400"/>
          </a:xfrm>
          <a:prstGeom prst="rect">
            <a:avLst/>
          </a:prstGeom>
          <a:noFill/>
        </p:spPr>
      </p:pic>
    </p:spTree>
    <p:extLst>
      <p:ext uri="{BB962C8B-B14F-4D97-AF65-F5344CB8AC3E}">
        <p14:creationId xmlns:p14="http://schemas.microsoft.com/office/powerpoint/2010/main" val="4702796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313508" y="-154745"/>
            <a:ext cx="12136399" cy="7118253"/>
          </a:xfrm>
          <a:prstGeom prst="rect">
            <a:avLst/>
          </a:prstGeo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2294696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60836" y="0"/>
            <a:ext cx="8831164" cy="6858000"/>
          </a:xfrm>
        </p:spPr>
      </p:pic>
      <p:pic>
        <p:nvPicPr>
          <p:cNvPr id="10" name="Picture 9"/>
          <p:cNvPicPr>
            <a:picLocks noChangeAspect="1"/>
          </p:cNvPicPr>
          <p:nvPr/>
        </p:nvPicPr>
        <p:blipFill>
          <a:blip r:embed="rId3"/>
          <a:stretch>
            <a:fillRect/>
          </a:stretch>
        </p:blipFill>
        <p:spPr>
          <a:xfrm>
            <a:off x="313509" y="1"/>
            <a:ext cx="4248150" cy="6858000"/>
          </a:xfrm>
          <a:prstGeom prst="rect">
            <a:avLst/>
          </a:prstGeom>
        </p:spPr>
      </p:pic>
    </p:spTree>
    <p:extLst>
      <p:ext uri="{BB962C8B-B14F-4D97-AF65-F5344CB8AC3E}">
        <p14:creationId xmlns:p14="http://schemas.microsoft.com/office/powerpoint/2010/main" val="6430554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42759593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13732286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Picture 4"/>
          <p:cNvPicPr>
            <a:picLocks noChangeAspect="1"/>
          </p:cNvPicPr>
          <p:nvPr/>
        </p:nvPicPr>
        <p:blipFill>
          <a:blip r:embed="rId2"/>
          <a:stretch>
            <a:fillRect/>
          </a:stretch>
        </p:blipFill>
        <p:spPr>
          <a:xfrm>
            <a:off x="313509" y="0"/>
            <a:ext cx="11878491" cy="6858000"/>
          </a:xfrm>
          <a:prstGeom prst="rect">
            <a:avLst/>
          </a:prstGeom>
        </p:spPr>
      </p:pic>
    </p:spTree>
    <p:extLst>
      <p:ext uri="{BB962C8B-B14F-4D97-AF65-F5344CB8AC3E}">
        <p14:creationId xmlns:p14="http://schemas.microsoft.com/office/powerpoint/2010/main" val="2660740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1"/>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12828322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9859153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225084"/>
            <a:ext cx="11878491" cy="7083083"/>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24298270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Picture 4"/>
          <p:cNvPicPr>
            <a:picLocks noChangeAspect="1"/>
          </p:cNvPicPr>
          <p:nvPr/>
        </p:nvPicPr>
        <p:blipFill>
          <a:blip r:embed="rId2"/>
          <a:stretch>
            <a:fillRect/>
          </a:stretch>
        </p:blipFill>
        <p:spPr>
          <a:xfrm>
            <a:off x="313509" y="-112542"/>
            <a:ext cx="11878491" cy="6970541"/>
          </a:xfrm>
          <a:prstGeom prst="rect">
            <a:avLst/>
          </a:prstGeom>
        </p:spPr>
      </p:pic>
    </p:spTree>
    <p:extLst>
      <p:ext uri="{BB962C8B-B14F-4D97-AF65-F5344CB8AC3E}">
        <p14:creationId xmlns:p14="http://schemas.microsoft.com/office/powerpoint/2010/main" val="20002960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36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Picture 4"/>
          <p:cNvPicPr>
            <a:picLocks noChangeAspect="1"/>
          </p:cNvPicPr>
          <p:nvPr/>
        </p:nvPicPr>
        <p:blipFill>
          <a:blip r:embed="rId2"/>
          <a:stretch>
            <a:fillRect/>
          </a:stretch>
        </p:blipFill>
        <p:spPr>
          <a:xfrm>
            <a:off x="313509" y="0"/>
            <a:ext cx="12009789" cy="6858000"/>
          </a:xfrm>
          <a:prstGeom prst="rect">
            <a:avLst/>
          </a:prstGeom>
        </p:spPr>
      </p:pic>
      <p:sp>
        <p:nvSpPr>
          <p:cNvPr id="6" name="Rectangle 5"/>
          <p:cNvSpPr/>
          <p:nvPr/>
        </p:nvSpPr>
        <p:spPr>
          <a:xfrm>
            <a:off x="8806375" y="6006281"/>
            <a:ext cx="3385625" cy="85171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30260" y="5857402"/>
            <a:ext cx="3551424" cy="100059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954085" y="6255871"/>
            <a:ext cx="3090203" cy="523220"/>
          </a:xfrm>
          <a:prstGeom prst="rect">
            <a:avLst/>
          </a:prstGeom>
          <a:noFill/>
        </p:spPr>
        <p:txBody>
          <a:bodyPr wrap="square" rtlCol="0">
            <a:spAutoFit/>
          </a:bodyPr>
          <a:lstStyle/>
          <a:p>
            <a:r>
              <a:rPr lang="en-US" sz="2800" b="1" dirty="0" smtClean="0">
                <a:solidFill>
                  <a:srgbClr val="C00000"/>
                </a:solidFill>
              </a:rPr>
              <a:t>Alzheimer’s disease</a:t>
            </a:r>
            <a:endParaRPr lang="en-US" sz="2800" b="1" dirty="0">
              <a:solidFill>
                <a:srgbClr val="C00000"/>
              </a:solidFill>
            </a:endParaRPr>
          </a:p>
        </p:txBody>
      </p:sp>
      <p:sp>
        <p:nvSpPr>
          <p:cNvPr id="9" name="TextBox 8"/>
          <p:cNvSpPr txBox="1"/>
          <p:nvPr/>
        </p:nvSpPr>
        <p:spPr>
          <a:xfrm>
            <a:off x="4960870" y="6255871"/>
            <a:ext cx="3634323" cy="523220"/>
          </a:xfrm>
          <a:prstGeom prst="rect">
            <a:avLst/>
          </a:prstGeom>
          <a:noFill/>
        </p:spPr>
        <p:txBody>
          <a:bodyPr wrap="square" rtlCol="0">
            <a:spAutoFit/>
          </a:bodyPr>
          <a:lstStyle/>
          <a:p>
            <a:r>
              <a:rPr lang="en-US" sz="2800" b="1" dirty="0" smtClean="0">
                <a:solidFill>
                  <a:srgbClr val="C00000"/>
                </a:solidFill>
              </a:rPr>
              <a:t>Chronic inflammation</a:t>
            </a:r>
            <a:endParaRPr lang="en-US" sz="2800" b="1" dirty="0">
              <a:solidFill>
                <a:srgbClr val="C00000"/>
              </a:solidFill>
            </a:endParaRPr>
          </a:p>
        </p:txBody>
      </p:sp>
      <p:sp>
        <p:nvSpPr>
          <p:cNvPr id="10" name="Rectangle 9"/>
          <p:cNvSpPr/>
          <p:nvPr/>
        </p:nvSpPr>
        <p:spPr>
          <a:xfrm>
            <a:off x="340636" y="6076922"/>
            <a:ext cx="3551424" cy="71043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88347" y="6255871"/>
            <a:ext cx="3634323" cy="523220"/>
          </a:xfrm>
          <a:prstGeom prst="rect">
            <a:avLst/>
          </a:prstGeom>
          <a:noFill/>
        </p:spPr>
        <p:txBody>
          <a:bodyPr wrap="square" rtlCol="0">
            <a:spAutoFit/>
          </a:bodyPr>
          <a:lstStyle/>
          <a:p>
            <a:r>
              <a:rPr lang="en-US" sz="2800" b="1" dirty="0" smtClean="0">
                <a:solidFill>
                  <a:srgbClr val="C00000"/>
                </a:solidFill>
              </a:rPr>
              <a:t>Plasma cell tumors</a:t>
            </a:r>
            <a:endParaRPr lang="en-US" sz="2800" b="1" dirty="0">
              <a:solidFill>
                <a:srgbClr val="C00000"/>
              </a:solidFill>
            </a:endParaRPr>
          </a:p>
        </p:txBody>
      </p:sp>
    </p:spTree>
    <p:extLst>
      <p:ext uri="{BB962C8B-B14F-4D97-AF65-F5344CB8AC3E}">
        <p14:creationId xmlns:p14="http://schemas.microsoft.com/office/powerpoint/2010/main" val="30685807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Picture 4"/>
          <p:cNvPicPr>
            <a:picLocks noChangeAspect="1"/>
          </p:cNvPicPr>
          <p:nvPr/>
        </p:nvPicPr>
        <p:blipFill>
          <a:blip r:embed="rId2"/>
          <a:stretch>
            <a:fillRect/>
          </a:stretch>
        </p:blipFill>
        <p:spPr>
          <a:xfrm>
            <a:off x="313509" y="0"/>
            <a:ext cx="13350239" cy="6858000"/>
          </a:xfrm>
          <a:prstGeom prst="rect">
            <a:avLst/>
          </a:prstGeom>
        </p:spPr>
      </p:pic>
    </p:spTree>
    <p:extLst>
      <p:ext uri="{BB962C8B-B14F-4D97-AF65-F5344CB8AC3E}">
        <p14:creationId xmlns:p14="http://schemas.microsoft.com/office/powerpoint/2010/main" val="12262872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5" y="-2510248"/>
            <a:ext cx="6858002" cy="11878492"/>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1075689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p:cNvPicPr>
          <p:nvPr/>
        </p:nvPicPr>
        <p:blipFill>
          <a:blip r:embed="rId2"/>
          <a:stretch>
            <a:fillRect/>
          </a:stretch>
        </p:blipFill>
        <p:spPr>
          <a:xfrm>
            <a:off x="313509" y="0"/>
            <a:ext cx="11925310" cy="6858000"/>
          </a:xfrm>
          <a:prstGeom prst="rect">
            <a:avLst/>
          </a:prstGeom>
        </p:spPr>
      </p:pic>
    </p:spTree>
    <p:extLst>
      <p:ext uri="{BB962C8B-B14F-4D97-AF65-F5344CB8AC3E}">
        <p14:creationId xmlns:p14="http://schemas.microsoft.com/office/powerpoint/2010/main" val="34020674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Picture 4"/>
          <p:cNvPicPr>
            <a:picLocks noChangeAspect="1"/>
          </p:cNvPicPr>
          <p:nvPr/>
        </p:nvPicPr>
        <p:blipFill>
          <a:blip r:embed="rId2"/>
          <a:stretch>
            <a:fillRect/>
          </a:stretch>
        </p:blipFill>
        <p:spPr>
          <a:xfrm>
            <a:off x="313510" y="0"/>
            <a:ext cx="11878490" cy="6858000"/>
          </a:xfrm>
          <a:prstGeom prst="rect">
            <a:avLst/>
          </a:prstGeom>
        </p:spPr>
      </p:pic>
    </p:spTree>
    <p:extLst>
      <p:ext uri="{BB962C8B-B14F-4D97-AF65-F5344CB8AC3E}">
        <p14:creationId xmlns:p14="http://schemas.microsoft.com/office/powerpoint/2010/main" val="42428067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15583951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2066060"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
        <p:nvSpPr>
          <p:cNvPr id="6" name="Rectangle 5"/>
          <p:cNvSpPr/>
          <p:nvPr/>
        </p:nvSpPr>
        <p:spPr>
          <a:xfrm>
            <a:off x="8862646" y="5303520"/>
            <a:ext cx="3329355" cy="155448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379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4" y="-2510248"/>
            <a:ext cx="6858001" cy="11878493"/>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23735477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4" y="-2510246"/>
            <a:ext cx="6858000" cy="11878491"/>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11105539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279581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10" y="0"/>
            <a:ext cx="11878490"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14105349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24961986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5" y="-2510246"/>
            <a:ext cx="6858000" cy="11878491"/>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41178461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4" y="-2510248"/>
            <a:ext cx="6858001" cy="11878493"/>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394385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spTree>
    <p:extLst>
      <p:ext uri="{BB962C8B-B14F-4D97-AF65-F5344CB8AC3E}">
        <p14:creationId xmlns:p14="http://schemas.microsoft.com/office/powerpoint/2010/main" val="21233381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5" y="-2510246"/>
            <a:ext cx="6858000" cy="11878491"/>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27851557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4" y="-2510246"/>
            <a:ext cx="6858000" cy="11878491"/>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3526233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3768636" y="-3455128"/>
            <a:ext cx="6857999" cy="13768252"/>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24479008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3789738" y="-3476230"/>
            <a:ext cx="6857999" cy="13810455"/>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5002801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2823754" y="-2510247"/>
            <a:ext cx="6858002" cy="11878491"/>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24332412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663" y="408598"/>
            <a:ext cx="8868674" cy="1282090"/>
          </a:xfrm>
          <a:prstGeom prst="rect">
            <a:avLst/>
          </a:prstGeom>
        </p:spPr>
      </p:pic>
    </p:spTree>
    <p:extLst>
      <p:ext uri="{BB962C8B-B14F-4D97-AF65-F5344CB8AC3E}">
        <p14:creationId xmlns:p14="http://schemas.microsoft.com/office/powerpoint/2010/main" val="16867065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733682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8"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18098305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8"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3003262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10" y="0"/>
            <a:ext cx="11878490"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8751" y="4164037"/>
            <a:ext cx="3559126" cy="2529254"/>
          </a:xfrm>
          <a:prstGeom prst="rect">
            <a:avLst/>
          </a:prstGeom>
        </p:spPr>
      </p:pic>
    </p:spTree>
    <p:extLst>
      <p:ext uri="{BB962C8B-B14F-4D97-AF65-F5344CB8AC3E}">
        <p14:creationId xmlns:p14="http://schemas.microsoft.com/office/powerpoint/2010/main" val="1911723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5" name="Picture 4"/>
          <p:cNvPicPr>
            <a:picLocks noChangeAspect="1"/>
          </p:cNvPicPr>
          <p:nvPr/>
        </p:nvPicPr>
        <p:blipFill>
          <a:blip r:embed="rId2"/>
          <a:stretch>
            <a:fillRect/>
          </a:stretch>
        </p:blipFill>
        <p:spPr>
          <a:xfrm>
            <a:off x="313508" y="0"/>
            <a:ext cx="11878491" cy="6858000"/>
          </a:xfrm>
          <a:prstGeom prst="rect">
            <a:avLst/>
          </a:prstGeom>
        </p:spPr>
      </p:pic>
    </p:spTree>
    <p:extLst>
      <p:ext uri="{BB962C8B-B14F-4D97-AF65-F5344CB8AC3E}">
        <p14:creationId xmlns:p14="http://schemas.microsoft.com/office/powerpoint/2010/main" val="233492273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spTree>
    <p:extLst>
      <p:ext uri="{BB962C8B-B14F-4D97-AF65-F5344CB8AC3E}">
        <p14:creationId xmlns:p14="http://schemas.microsoft.com/office/powerpoint/2010/main" val="31684381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Tree>
    <p:extLst>
      <p:ext uri="{BB962C8B-B14F-4D97-AF65-F5344CB8AC3E}">
        <p14:creationId xmlns:p14="http://schemas.microsoft.com/office/powerpoint/2010/main" val="21573022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858000"/>
          </a:xfrm>
        </p:spPr>
      </p:pic>
    </p:spTree>
    <p:extLst>
      <p:ext uri="{BB962C8B-B14F-4D97-AF65-F5344CB8AC3E}">
        <p14:creationId xmlns:p14="http://schemas.microsoft.com/office/powerpoint/2010/main" val="7480387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9" y="0"/>
            <a:ext cx="11878491" cy="6977575"/>
          </a:xfrm>
        </p:spPr>
      </p:pic>
    </p:spTree>
    <p:extLst>
      <p:ext uri="{BB962C8B-B14F-4D97-AF65-F5344CB8AC3E}">
        <p14:creationId xmlns:p14="http://schemas.microsoft.com/office/powerpoint/2010/main" val="38523444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10" y="0"/>
            <a:ext cx="11878490" cy="6858000"/>
          </a:xfrm>
        </p:spPr>
      </p:pic>
    </p:spTree>
    <p:extLst>
      <p:ext uri="{BB962C8B-B14F-4D97-AF65-F5344CB8AC3E}">
        <p14:creationId xmlns:p14="http://schemas.microsoft.com/office/powerpoint/2010/main" val="29997108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Amyloidosis.</a:t>
            </a:r>
            <a:endParaRPr lang="en-US" sz="2400"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08" y="0"/>
            <a:ext cx="11878491" cy="6857999"/>
          </a:xfrm>
        </p:spPr>
      </p:pic>
    </p:spTree>
    <p:extLst>
      <p:ext uri="{BB962C8B-B14F-4D97-AF65-F5344CB8AC3E}">
        <p14:creationId xmlns:p14="http://schemas.microsoft.com/office/powerpoint/2010/main" val="3179420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510" y="0"/>
            <a:ext cx="6724994" cy="6858000"/>
          </a:xfrm>
        </p:spPr>
      </p:pic>
      <p:sp>
        <p:nvSpPr>
          <p:cNvPr id="4" name="Rectangle 3"/>
          <p:cNvSpPr/>
          <p:nvPr/>
        </p:nvSpPr>
        <p:spPr>
          <a:xfrm>
            <a:off x="0" y="0"/>
            <a:ext cx="313509" cy="6858000"/>
          </a:xfrm>
          <a:prstGeom prst="rect">
            <a:avLst/>
          </a:prstGeom>
          <a:solidFill>
            <a:srgbClr val="101B5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dirty="0" smtClean="0"/>
              <a:t>Autoimmune diseases.</a:t>
            </a:r>
            <a:endParaRPr lang="en-US" sz="24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8504" y="0"/>
            <a:ext cx="5326998" cy="6858000"/>
          </a:xfrm>
          <a:prstGeom prst="rect">
            <a:avLst/>
          </a:prstGeom>
        </p:spPr>
      </p:pic>
      <p:pic>
        <p:nvPicPr>
          <p:cNvPr id="8" name="Picture 7"/>
          <p:cNvPicPr>
            <a:picLocks noChangeAspect="1"/>
          </p:cNvPicPr>
          <p:nvPr/>
        </p:nvPicPr>
        <p:blipFill>
          <a:blip r:embed="rId4"/>
          <a:stretch>
            <a:fillRect/>
          </a:stretch>
        </p:blipFill>
        <p:spPr>
          <a:xfrm>
            <a:off x="8356208" y="1"/>
            <a:ext cx="2883877" cy="6858000"/>
          </a:xfrm>
          <a:prstGeom prst="rect">
            <a:avLst/>
          </a:prstGeom>
        </p:spPr>
      </p:pic>
    </p:spTree>
    <p:extLst>
      <p:ext uri="{BB962C8B-B14F-4D97-AF65-F5344CB8AC3E}">
        <p14:creationId xmlns:p14="http://schemas.microsoft.com/office/powerpoint/2010/main" val="13718265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TotalTime>
  <Words>2625</Words>
  <Application>Microsoft Office PowerPoint</Application>
  <PresentationFormat>Widescreen</PresentationFormat>
  <Paragraphs>269</Paragraphs>
  <Slides>85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85</vt:i4>
      </vt:variant>
    </vt:vector>
  </HeadingPairs>
  <TitlesOfParts>
    <vt:vector size="90" baseType="lpstr">
      <vt:lpstr>Arial</vt:lpstr>
      <vt:lpstr>Calibri</vt:lpstr>
      <vt:lpstr>Calibri Light</vt:lpstr>
      <vt:lpstr>Times New Roman</vt:lpstr>
      <vt:lpstr>Office Theme</vt:lpstr>
      <vt:lpstr>INTEGRATED ACADEMIC STUDIES OF MEDICINE  </vt:lpstr>
      <vt:lpstr>Autoimune diseases. Transplantation. Amyloidosis.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Autoimmunity</vt:lpstr>
      <vt:lpstr>The mere presence of autoantibodies does not mean an autoimmune disease.</vt:lpstr>
      <vt:lpstr>Systemic Lupus Erythematosus (SLE)</vt:lpstr>
      <vt:lpstr>Systemic Lupus Erythematosus (SLE)</vt:lpstr>
      <vt:lpstr>Systemic Lupus Erythematosus (SLE)</vt:lpstr>
      <vt:lpstr>Systemic Lupus Erythematosus (SLE)</vt:lpstr>
      <vt:lpstr>Systemic Lupus Erythematosus (SLE)</vt:lpstr>
      <vt:lpstr>PowerPoint Presentation</vt:lpstr>
      <vt:lpstr>PowerPoint Presentation</vt:lpstr>
      <vt:lpstr>Systemic sclerosis</vt:lpstr>
      <vt:lpstr>Systemic sclerosis</vt:lpstr>
      <vt:lpstr>Systemic sclerosis</vt:lpstr>
      <vt:lpstr>Sjögren's syndrome</vt:lpstr>
      <vt:lpstr>Sjögren's syndrome – microscopipc features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Autografts</vt:lpstr>
      <vt:lpstr>PowerPoint Presentation</vt:lpstr>
      <vt:lpstr>Transplantation processes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dc:title>
  <dc:creator>Milena Vuletic</dc:creator>
  <cp:lastModifiedBy>Milena Vuletic</cp:lastModifiedBy>
  <cp:revision>39</cp:revision>
  <dcterms:created xsi:type="dcterms:W3CDTF">2023-12-03T13:07:51Z</dcterms:created>
  <dcterms:modified xsi:type="dcterms:W3CDTF">2023-12-04T12:42:21Z</dcterms:modified>
</cp:coreProperties>
</file>